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Bebas Neue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7" roundtripDataSignature="AMtx7mhSoqtseNrD+96JRTmdUWxdISyc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9FDF281-42C1-4972-BD35-8EA6ACFA84B2}">
  <a:tblStyle styleId="{E9FDF281-42C1-4972-BD35-8EA6ACFA84B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customschemas.google.com/relationships/presentationmetadata" Target="metadata"/><Relationship Id="rId16" Type="http://schemas.openxmlformats.org/officeDocument/2006/relationships/font" Target="fonts/Bebas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nsplash.com/@bermixstudio?utm_source=unsplash&amp;utm_medium=referral&amp;utm_content=creditCopyText" TargetMode="External"/><Relationship Id="rId3" Type="http://schemas.openxmlformats.org/officeDocument/2006/relationships/hyperlink" Target="https://unsplash.com/@bermixstudio?utm_source=unsplash&amp;utm_medium=referral&amp;utm_content=creditCopyText" TargetMode="External"/><Relationship Id="rId4" Type="http://schemas.openxmlformats.org/officeDocument/2006/relationships/hyperlink" Target="https://unsplash.com/s/photos/internet-crime?utm_source=unsplash&amp;utm_medium=referral&amp;utm_content=creditCopyText" TargetMode="External"/><Relationship Id="rId5" Type="http://schemas.openxmlformats.org/officeDocument/2006/relationships/hyperlink" Target="https://unsplash.com/s/photos/internet-crime?utm_source=unsplash&amp;utm_medium=referral&amp;utm_content=creditCopyText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cac78c463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Nuotrauka:</a:t>
            </a:r>
            <a:r>
              <a:rPr lang="en-US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2"/>
              </a:rPr>
              <a:t> </a:t>
            </a:r>
            <a: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Bermix Studio</a:t>
            </a:r>
            <a:r>
              <a:rPr lang="en-US"/>
              <a:t>,</a:t>
            </a:r>
            <a:r>
              <a:rPr lang="en-US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/>
              </a:rPr>
              <a:t> </a:t>
            </a:r>
            <a: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Unsplash</a:t>
            </a:r>
            <a:endParaRPr/>
          </a:p>
        </p:txBody>
      </p:sp>
      <p:sp>
        <p:nvSpPr>
          <p:cNvPr id="173" name="Google Shape;173;gdcac78c463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07edeaa565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" name="Google Shape;190;g107edeaa565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07edeaa565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7" name="Google Shape;197;g107edeaa565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07edeaa565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g107edeaa565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07edeaa565_0_2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107edeaa565_0_2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g107edeaa565_0_2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07d6c8cb2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g107d6c8cb2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2" name="Google Shape;222;g107d6c8cb23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07edeaa565_0_1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g107edeaa565_0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8.jp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84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4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4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Relationship Id="rId4" Type="http://schemas.openxmlformats.org/officeDocument/2006/relationships/image" Target="../media/image4.jpg"/><Relationship Id="rId5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</p:txBody>
      </p:sp>
      <p:sp>
        <p:nvSpPr>
          <p:cNvPr id="82" name="Google Shape;82;p1"/>
          <p:cNvSpPr txBox="1"/>
          <p:nvPr/>
        </p:nvSpPr>
        <p:spPr>
          <a:xfrm>
            <a:off x="423076" y="1627375"/>
            <a:ext cx="5095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b="0" i="0" lang="en-US" sz="5400" u="none" cap="none" strike="noStrike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Socialiniai tinklai:</a:t>
            </a:r>
            <a:r>
              <a:rPr b="0" i="0" lang="en-US" sz="5400" u="none" cap="none" strike="noStrike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r>
              <a:rPr b="0" i="0" lang="en-US" sz="5400" u="none" cap="none" strike="noStrike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nauda </a:t>
            </a:r>
            <a:r>
              <a:rPr b="0" i="0" lang="en-US" sz="5400" u="none" cap="none" strike="noStrike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ir</a:t>
            </a:r>
            <a:r>
              <a:rPr b="0" i="0" lang="en-US" sz="5400" u="none" cap="none" strike="noStrike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pavojai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5861927" y="683063"/>
            <a:ext cx="5491873" cy="5491873"/>
          </a:xfrm>
          <a:custGeom>
            <a:rect b="b" l="l" r="r" t="t"/>
            <a:pathLst>
              <a:path extrusionOk="0" h="5491873" w="5491873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6546484" y="1356586"/>
            <a:ext cx="4122742" cy="4099744"/>
          </a:xfrm>
          <a:custGeom>
            <a:rect b="b" l="l" r="r" t="t"/>
            <a:pathLst>
              <a:path extrusionOk="0" h="4099744" w="4122742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p1"/>
            <p:cNvSpPr/>
            <p:nvPr/>
          </p:nvSpPr>
          <p:spPr>
            <a:xfrm>
              <a:off x="6678380" y="4930397"/>
              <a:ext cx="3959255" cy="358092"/>
            </a:xfrm>
            <a:custGeom>
              <a:rect b="b" l="l" r="r" t="t"/>
              <a:pathLst>
                <a:path extrusionOk="0" h="358092" w="3959255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p1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p1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rect b="b" l="l" r="r" t="t"/>
                <a:pathLst>
                  <a:path extrusionOk="0" h="2037493" w="2665157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rect b="b" l="l" r="r" t="t"/>
                <a:pathLst>
                  <a:path extrusionOk="0" h="2037493" w="2665142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rect b="b" l="l" r="r" t="t"/>
                <a:pathLst>
                  <a:path extrusionOk="0" h="1784878" w="2465569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rect b="b" l="l" r="r" t="t"/>
                <a:pathLst>
                  <a:path extrusionOk="0" h="63119" w="57953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rect b="b" l="l" r="r" t="t"/>
                <a:pathLst>
                  <a:path extrusionOk="0" h="2037493" w="2642375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058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p1"/>
            <p:cNvSpPr/>
            <p:nvPr/>
          </p:nvSpPr>
          <p:spPr>
            <a:xfrm>
              <a:off x="6678380" y="4791534"/>
              <a:ext cx="3959255" cy="404570"/>
            </a:xfrm>
            <a:custGeom>
              <a:rect b="b" l="l" r="r" t="t"/>
              <a:pathLst>
                <a:path extrusionOk="0" h="404570" w="3959255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7066660" y="4823994"/>
              <a:ext cx="2900922" cy="268820"/>
            </a:xfrm>
            <a:custGeom>
              <a:rect b="b" l="l" r="r" t="t"/>
              <a:pathLst>
                <a:path extrusionOk="0" h="268820" w="2900922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p1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p1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p1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rect b="b" l="l" r="r" t="t"/>
                <a:pathLst>
                  <a:path extrusionOk="0" h="2486414" w="2474185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rect b="b" l="l" r="r" t="t"/>
                <a:pathLst>
                  <a:path extrusionOk="0" h="2397852" w="2393716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2941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rect b="b" l="l" r="r" t="t"/>
                <a:pathLst>
                  <a:path extrusionOk="0" h="288280" w="2474199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rect b="b" l="l" r="r" t="t"/>
                <a:pathLst>
                  <a:path extrusionOk="0" h="90432" w="89661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rect b="b" l="l" r="r" t="t"/>
                <a:pathLst>
                  <a:path extrusionOk="0" h="89854" w="88536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rect b="b" l="l" r="r" t="t"/>
                <a:pathLst>
                  <a:path extrusionOk="0" h="89291" w="87425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rect b="b" l="l" r="r" t="t"/>
                <a:pathLst>
                  <a:path extrusionOk="0" h="2486414" w="2281081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p1"/>
            <p:cNvSpPr/>
            <p:nvPr/>
          </p:nvSpPr>
          <p:spPr>
            <a:xfrm>
              <a:off x="7707847" y="2701931"/>
              <a:ext cx="1217819" cy="1246115"/>
            </a:xfrm>
            <a:custGeom>
              <a:rect b="b" l="l" r="r" t="t"/>
              <a:pathLst>
                <a:path extrusionOk="0" h="1246115" w="1217819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7720948" y="4077714"/>
              <a:ext cx="1192787" cy="265170"/>
            </a:xfrm>
            <a:custGeom>
              <a:rect b="b" l="l" r="r" t="t"/>
              <a:pathLst>
                <a:path extrusionOk="0" h="265170" w="1192787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p1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107" name="Google Shape;107;p1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rect b="b" l="l" r="r" t="t"/>
                <a:pathLst>
                  <a:path extrusionOk="0" h="975884" w="586283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rect b="b" l="l" r="r" t="t"/>
                <a:pathLst>
                  <a:path extrusionOk="0" h="756896" w="894598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rect b="b" l="l" r="r" t="t"/>
                <a:pathLst>
                  <a:path extrusionOk="0" h="651283" w="880742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rect b="b" l="l" r="r" t="t"/>
                <a:pathLst>
                  <a:path extrusionOk="0" h="451656" w="365745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rect b="b" l="l" r="r" t="t"/>
                <a:pathLst>
                  <a:path extrusionOk="0" h="510760" w="409979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rect b="b" l="l" r="r" t="t"/>
                <a:pathLst>
                  <a:path extrusionOk="0" h="516643" w="417938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rect b="b" l="l" r="r" t="t"/>
                <a:pathLst>
                  <a:path extrusionOk="0" h="441560" w="369088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rect b="b" l="l" r="r" t="t"/>
                <a:pathLst>
                  <a:path extrusionOk="0" h="884457" w="61315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rect b="b" l="l" r="r" t="t"/>
                <a:pathLst>
                  <a:path extrusionOk="0" h="477422" w="36886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176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p1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p1"/>
            <p:cNvSpPr/>
            <p:nvPr/>
          </p:nvSpPr>
          <p:spPr>
            <a:xfrm>
              <a:off x="6900068" y="3202694"/>
              <a:ext cx="634081" cy="507951"/>
            </a:xfrm>
            <a:custGeom>
              <a:rect b="b" l="l" r="r" t="t"/>
              <a:pathLst>
                <a:path extrusionOk="0" h="507951" w="634081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6933523" y="3202681"/>
              <a:ext cx="634096" cy="507981"/>
            </a:xfrm>
            <a:custGeom>
              <a:rect b="b" l="l" r="r" t="t"/>
              <a:pathLst>
                <a:path extrusionOk="0" h="507981" w="634096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6933537" y="3311523"/>
              <a:ext cx="434479" cy="399166"/>
            </a:xfrm>
            <a:custGeom>
              <a:rect b="b" l="l" r="r" t="t"/>
              <a:pathLst>
                <a:path extrusionOk="0" h="399166" w="434479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7149186" y="3282613"/>
              <a:ext cx="231369" cy="348134"/>
            </a:xfrm>
            <a:custGeom>
              <a:rect b="b" l="l" r="r" t="t"/>
              <a:pathLst>
                <a:path extrusionOk="0" h="348134" w="231369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1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p1"/>
            <p:cNvSpPr/>
            <p:nvPr/>
          </p:nvSpPr>
          <p:spPr>
            <a:xfrm>
              <a:off x="7122399" y="1609330"/>
              <a:ext cx="662852" cy="557290"/>
            </a:xfrm>
            <a:custGeom>
              <a:rect b="b" l="l" r="r" t="t"/>
              <a:pathLst>
                <a:path extrusionOk="0" h="557290" w="662852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p1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p1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rect b="b" l="l" r="r" t="t"/>
                <a:pathLst>
                  <a:path extrusionOk="0" h="361665" w="249419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rect b="b" l="l" r="r" t="t"/>
                <a:pathLst>
                  <a:path extrusionOk="0" h="230060" w="68292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p1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p1"/>
            <p:cNvSpPr/>
            <p:nvPr/>
          </p:nvSpPr>
          <p:spPr>
            <a:xfrm>
              <a:off x="6554402" y="2296642"/>
              <a:ext cx="783373" cy="658615"/>
            </a:xfrm>
            <a:custGeom>
              <a:rect b="b" l="l" r="r" t="t"/>
              <a:pathLst>
                <a:path extrusionOk="0" h="658615" w="783373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p1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rect b="b" l="l" r="r" t="t"/>
                <a:pathLst>
                  <a:path extrusionOk="0" h="400322" w="459801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p1"/>
          <p:cNvGrpSpPr/>
          <p:nvPr/>
        </p:nvGrpSpPr>
        <p:grpSpPr>
          <a:xfrm>
            <a:off x="9139094" y="2321583"/>
            <a:ext cx="1524112" cy="2626814"/>
            <a:chOff x="9139094" y="2321583"/>
            <a:chExt cx="1524112" cy="2626814"/>
          </a:xfrm>
        </p:grpSpPr>
        <p:sp>
          <p:nvSpPr>
            <p:cNvPr id="135" name="Google Shape;135;p1"/>
            <p:cNvSpPr/>
            <p:nvPr/>
          </p:nvSpPr>
          <p:spPr>
            <a:xfrm>
              <a:off x="9193868" y="3272106"/>
              <a:ext cx="50543" cy="104579"/>
            </a:xfrm>
            <a:custGeom>
              <a:rect b="b" l="l" r="r" t="t"/>
              <a:pathLst>
                <a:path extrusionOk="0" h="104579" w="50543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"/>
            <p:cNvSpPr/>
            <p:nvPr/>
          </p:nvSpPr>
          <p:spPr>
            <a:xfrm>
              <a:off x="9517384" y="3294205"/>
              <a:ext cx="1145821" cy="639342"/>
            </a:xfrm>
            <a:custGeom>
              <a:rect b="b" l="l" r="r" t="t"/>
              <a:pathLst>
                <a:path extrusionOk="0" h="639342" w="1145821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"/>
            <p:cNvSpPr/>
            <p:nvPr/>
          </p:nvSpPr>
          <p:spPr>
            <a:xfrm>
              <a:off x="9139094" y="3360921"/>
              <a:ext cx="424205" cy="379023"/>
            </a:xfrm>
            <a:custGeom>
              <a:rect b="b" l="l" r="r" t="t"/>
              <a:pathLst>
                <a:path extrusionOk="0" h="379023" w="424205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"/>
            <p:cNvSpPr/>
            <p:nvPr/>
          </p:nvSpPr>
          <p:spPr>
            <a:xfrm>
              <a:off x="10014434" y="3253029"/>
              <a:ext cx="44978" cy="122620"/>
            </a:xfrm>
            <a:custGeom>
              <a:rect b="b" l="l" r="r" t="t"/>
              <a:pathLst>
                <a:path extrusionOk="0" h="122620" w="44978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"/>
            <p:cNvSpPr/>
            <p:nvPr/>
          </p:nvSpPr>
          <p:spPr>
            <a:xfrm>
              <a:off x="9692503" y="3360921"/>
              <a:ext cx="424188" cy="379023"/>
            </a:xfrm>
            <a:custGeom>
              <a:rect b="b" l="l" r="r" t="t"/>
              <a:pathLst>
                <a:path extrusionOk="0" h="379023" w="424188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"/>
            <p:cNvSpPr/>
            <p:nvPr/>
          </p:nvSpPr>
          <p:spPr>
            <a:xfrm>
              <a:off x="9557146" y="4877196"/>
              <a:ext cx="125678" cy="56887"/>
            </a:xfrm>
            <a:custGeom>
              <a:rect b="b" l="l" r="r" t="t"/>
              <a:pathLst>
                <a:path extrusionOk="0" h="56887" w="125678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"/>
            <p:cNvSpPr/>
            <p:nvPr/>
          </p:nvSpPr>
          <p:spPr>
            <a:xfrm>
              <a:off x="9646360" y="4845162"/>
              <a:ext cx="33765" cy="47918"/>
            </a:xfrm>
            <a:custGeom>
              <a:rect b="b" l="l" r="r" t="t"/>
              <a:pathLst>
                <a:path extrusionOk="0" h="47918" w="33765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"/>
            <p:cNvSpPr/>
            <p:nvPr/>
          </p:nvSpPr>
          <p:spPr>
            <a:xfrm>
              <a:off x="10009329" y="4851039"/>
              <a:ext cx="79397" cy="97358"/>
            </a:xfrm>
            <a:custGeom>
              <a:rect b="b" l="l" r="r" t="t"/>
              <a:pathLst>
                <a:path extrusionOk="0" h="97358" w="79397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"/>
            <p:cNvSpPr/>
            <p:nvPr/>
          </p:nvSpPr>
          <p:spPr>
            <a:xfrm>
              <a:off x="10030983" y="4802959"/>
              <a:ext cx="47552" cy="67991"/>
            </a:xfrm>
            <a:custGeom>
              <a:rect b="b" l="l" r="r" t="t"/>
              <a:pathLst>
                <a:path extrusionOk="0" h="67991" w="47552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"/>
            <p:cNvSpPr/>
            <p:nvPr/>
          </p:nvSpPr>
          <p:spPr>
            <a:xfrm>
              <a:off x="9592821" y="3969676"/>
              <a:ext cx="220411" cy="895508"/>
            </a:xfrm>
            <a:custGeom>
              <a:rect b="b" l="l" r="r" t="t"/>
              <a:pathLst>
                <a:path extrusionOk="0" h="895508" w="220411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"/>
            <p:cNvSpPr/>
            <p:nvPr/>
          </p:nvSpPr>
          <p:spPr>
            <a:xfrm>
              <a:off x="9608065" y="3969695"/>
              <a:ext cx="205165" cy="895474"/>
            </a:xfrm>
            <a:custGeom>
              <a:rect b="b" l="l" r="r" t="t"/>
              <a:pathLst>
                <a:path extrusionOk="0" h="895474" w="205165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01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"/>
            <p:cNvSpPr/>
            <p:nvPr/>
          </p:nvSpPr>
          <p:spPr>
            <a:xfrm>
              <a:off x="9654013" y="3956722"/>
              <a:ext cx="443687" cy="877944"/>
            </a:xfrm>
            <a:custGeom>
              <a:rect b="b" l="l" r="r" t="t"/>
              <a:pathLst>
                <a:path extrusionOk="0" h="877944" w="443687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"/>
            <p:cNvSpPr/>
            <p:nvPr/>
          </p:nvSpPr>
          <p:spPr>
            <a:xfrm>
              <a:off x="9394577" y="3458128"/>
              <a:ext cx="946486" cy="785190"/>
            </a:xfrm>
            <a:custGeom>
              <a:rect b="b" l="l" r="r" t="t"/>
              <a:pathLst>
                <a:path extrusionOk="0" h="785190" w="946486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"/>
            <p:cNvSpPr/>
            <p:nvPr/>
          </p:nvSpPr>
          <p:spPr>
            <a:xfrm>
              <a:off x="9562708" y="3747809"/>
              <a:ext cx="778355" cy="495509"/>
            </a:xfrm>
            <a:custGeom>
              <a:rect b="b" l="l" r="r" t="t"/>
              <a:pathLst>
                <a:path extrusionOk="0" h="495509" w="778355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01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"/>
            <p:cNvSpPr/>
            <p:nvPr/>
          </p:nvSpPr>
          <p:spPr>
            <a:xfrm>
              <a:off x="9500596" y="3376686"/>
              <a:ext cx="210494" cy="124734"/>
            </a:xfrm>
            <a:custGeom>
              <a:rect b="b" l="l" r="r" t="t"/>
              <a:pathLst>
                <a:path extrusionOk="0" h="124734" w="210494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1"/>
            <p:cNvSpPr/>
            <p:nvPr/>
          </p:nvSpPr>
          <p:spPr>
            <a:xfrm>
              <a:off x="9552675" y="3346077"/>
              <a:ext cx="62584" cy="70868"/>
            </a:xfrm>
            <a:custGeom>
              <a:rect b="b" l="l" r="r" t="t"/>
              <a:pathLst>
                <a:path extrusionOk="0" h="70868" w="62584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p1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p1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rect b="b" l="l" r="r" t="t"/>
                <a:pathLst>
                  <a:path extrusionOk="0" h="927445" w="17733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p1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p1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rect b="b" l="l" r="r" t="t"/>
                  <a:pathLst>
                    <a:path extrusionOk="0" h="602093" w="807023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p1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p1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rect b="b" l="l" r="r" t="t"/>
                    <a:pathLst>
                      <a:path extrusionOk="0" h="280381" w="84893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p1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p1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rect b="b" l="l" r="r" t="t"/>
                  <a:pathLst>
                    <a:path extrusionOk="0" h="602093" w="737109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019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p1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p1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rect b="b" l="l" r="r" t="t"/>
                  <a:pathLst>
                    <a:path extrusionOk="0" h="602093" w="796661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p1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p1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rect b="b" l="l" r="r" t="t"/>
                    <a:pathLst>
                      <a:path extrusionOk="0" h="280381" w="84894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p1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p1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rect b="b" l="l" r="r" t="t"/>
                  <a:pathLst>
                    <a:path extrusionOk="0" h="602093" w="730952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p1"/>
            <p:cNvSpPr/>
            <p:nvPr/>
          </p:nvSpPr>
          <p:spPr>
            <a:xfrm>
              <a:off x="10021717" y="3273354"/>
              <a:ext cx="23237" cy="47871"/>
            </a:xfrm>
            <a:custGeom>
              <a:rect b="b" l="l" r="r" t="t"/>
              <a:pathLst>
                <a:path extrusionOk="0" h="47871" w="23237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p1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p1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p1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rect b="b" l="l" r="r" t="t"/>
                <a:pathLst>
                  <a:path extrusionOk="0" h="1205023" w="1020402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rect b="b" l="l" r="r" t="t"/>
                <a:pathLst>
                  <a:path extrusionOk="0" h="918839" w="19060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"/>
            <p:cNvSpPr/>
            <p:nvPr/>
          </p:nvSpPr>
          <p:spPr>
            <a:xfrm>
              <a:off x="7119409" y="4465411"/>
              <a:ext cx="550110" cy="813713"/>
            </a:xfrm>
            <a:custGeom>
              <a:rect b="b" l="l" r="r" t="t"/>
              <a:pathLst>
                <a:path extrusionOk="0" h="813713" w="55011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</p:txBody>
      </p:sp>
      <p:sp>
        <p:nvSpPr>
          <p:cNvPr id="237" name="Google Shape;237;p3"/>
          <p:cNvSpPr txBox="1"/>
          <p:nvPr/>
        </p:nvSpPr>
        <p:spPr>
          <a:xfrm>
            <a:off x="2377540" y="1859350"/>
            <a:ext cx="80301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1" i="0" lang="en-US" sz="20000" u="none" cap="none" strike="noStrike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AČIŪ!</a:t>
            </a:r>
            <a:endParaRPr b="0" i="0" sz="20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3"/>
          <p:cNvSpPr txBox="1"/>
          <p:nvPr/>
        </p:nvSpPr>
        <p:spPr>
          <a:xfrm>
            <a:off x="310558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3"/>
          <p:cNvSpPr txBox="1"/>
          <p:nvPr/>
        </p:nvSpPr>
        <p:spPr>
          <a:xfrm>
            <a:off x="390265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"/>
          <p:cNvSpPr txBox="1"/>
          <p:nvPr/>
        </p:nvSpPr>
        <p:spPr>
          <a:xfrm>
            <a:off x="4677279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"/>
          <p:cNvSpPr txBox="1"/>
          <p:nvPr/>
        </p:nvSpPr>
        <p:spPr>
          <a:xfrm>
            <a:off x="5489892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"/>
          <p:cNvSpPr txBox="1"/>
          <p:nvPr/>
        </p:nvSpPr>
        <p:spPr>
          <a:xfrm>
            <a:off x="7024801" y="1859340"/>
            <a:ext cx="67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"/>
          <p:cNvSpPr txBox="1"/>
          <p:nvPr/>
        </p:nvSpPr>
        <p:spPr>
          <a:xfrm>
            <a:off x="7792611" y="1816476"/>
            <a:ext cx="678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"/>
          <p:cNvSpPr txBox="1"/>
          <p:nvPr/>
        </p:nvSpPr>
        <p:spPr>
          <a:xfrm>
            <a:off x="8568436" y="1859340"/>
            <a:ext cx="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cac78c463_0_17"/>
          <p:cNvSpPr txBox="1"/>
          <p:nvPr>
            <p:ph type="title"/>
          </p:nvPr>
        </p:nvSpPr>
        <p:spPr>
          <a:xfrm>
            <a:off x="7620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900">
                <a:solidFill>
                  <a:srgbClr val="ED6D2C"/>
                </a:solidFill>
              </a:rPr>
              <a:t>3 baudžiamųjų bylų tyrimai</a:t>
            </a:r>
            <a:endParaRPr sz="4900">
              <a:solidFill>
                <a:srgbClr val="ED6D2C"/>
              </a:solidFill>
            </a:endParaRPr>
          </a:p>
        </p:txBody>
      </p:sp>
      <p:sp>
        <p:nvSpPr>
          <p:cNvPr id="176" name="Google Shape;176;gdcac78c463_0_17"/>
          <p:cNvSpPr txBox="1"/>
          <p:nvPr>
            <p:ph idx="1" type="body"/>
          </p:nvPr>
        </p:nvSpPr>
        <p:spPr>
          <a:xfrm>
            <a:off x="838200" y="1825625"/>
            <a:ext cx="5654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400"/>
              <a:t>Užduotis. Atsakyti į pateiktus klausimus</a:t>
            </a:r>
            <a:endParaRPr sz="3400"/>
          </a:p>
        </p:txBody>
      </p:sp>
      <p:pic>
        <p:nvPicPr>
          <p:cNvPr id="177" name="Google Shape;177;gdcac78c463_0_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99988" y="637375"/>
            <a:ext cx="4353187" cy="546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>
                <a:solidFill>
                  <a:srgbClr val="595959"/>
                </a:solidFill>
              </a:rPr>
              <a:t>5 modulis -įžeidžiančios žinutės ir neapykantos kurstymas </a:t>
            </a:r>
            <a:endParaRPr/>
          </a:p>
        </p:txBody>
      </p:sp>
      <p:sp>
        <p:nvSpPr>
          <p:cNvPr id="183" name="Google Shape;183;p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  <p:sp>
        <p:nvSpPr>
          <p:cNvPr id="184" name="Google Shape;184;p2"/>
          <p:cNvSpPr txBox="1"/>
          <p:nvPr>
            <p:ph type="title"/>
          </p:nvPr>
        </p:nvSpPr>
        <p:spPr>
          <a:xfrm>
            <a:off x="838200" y="1690700"/>
            <a:ext cx="10515600" cy="1325700"/>
          </a:xfrm>
          <a:prstGeom prst="rect">
            <a:avLst/>
          </a:prstGeom>
          <a:noFill/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Kokie šio nusikaltimo motyvai? 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Kokie socialiniai tinklai prisideda prie šio nusikaltimo padarymo?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Kurie, žemiau pateikti komentarai, skatina neapykantą? Kodėl? </a:t>
            </a:r>
            <a:endParaRPr sz="1600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191450"/>
            <a:ext cx="4441950" cy="216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59350" y="3191445"/>
            <a:ext cx="4441950" cy="210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14342" y="5383050"/>
            <a:ext cx="5861887" cy="74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07edeaa565_0_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>
                <a:solidFill>
                  <a:srgbClr val="595959"/>
                </a:solidFill>
              </a:rPr>
              <a:t>5 modulis -Elektroninės patyčios I </a:t>
            </a:r>
            <a:endParaRPr/>
          </a:p>
        </p:txBody>
      </p:sp>
      <p:sp>
        <p:nvSpPr>
          <p:cNvPr id="193" name="Google Shape;193;g107edeaa565_0_6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  <p:sp>
        <p:nvSpPr>
          <p:cNvPr id="194" name="Google Shape;194;g107edeaa565_0_6"/>
          <p:cNvSpPr txBox="1"/>
          <p:nvPr>
            <p:ph type="title"/>
          </p:nvPr>
        </p:nvSpPr>
        <p:spPr>
          <a:xfrm>
            <a:off x="838200" y="1422800"/>
            <a:ext cx="10667700" cy="1965900"/>
          </a:xfrm>
          <a:prstGeom prst="rect">
            <a:avLst/>
          </a:prstGeom>
          <a:noFill/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Kokie šio nusikaltimo motyvai?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Kokie socialiniai tinklai prisideda prie šio nusikaltimo padarymo?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Kokios priemonės padėtų mažinti tokių nusikaltimų paplitimą?</a:t>
            </a:r>
            <a:endParaRPr b="0" sz="2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07edeaa565_0_1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>
                <a:solidFill>
                  <a:srgbClr val="595959"/>
                </a:solidFill>
              </a:rPr>
              <a:t>5 modulis -Elektroninės patyčios Ii </a:t>
            </a:r>
            <a:endParaRPr/>
          </a:p>
        </p:txBody>
      </p:sp>
      <p:sp>
        <p:nvSpPr>
          <p:cNvPr id="200" name="Google Shape;200;g107edeaa565_0_18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  <p:sp>
        <p:nvSpPr>
          <p:cNvPr id="201" name="Google Shape;201;g107edeaa565_0_18"/>
          <p:cNvSpPr txBox="1"/>
          <p:nvPr>
            <p:ph type="title"/>
          </p:nvPr>
        </p:nvSpPr>
        <p:spPr>
          <a:xfrm>
            <a:off x="838200" y="1366225"/>
            <a:ext cx="10654200" cy="998700"/>
          </a:xfrm>
          <a:prstGeom prst="rect">
            <a:avLst/>
          </a:prstGeom>
          <a:noFill/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-US" sz="1900">
                <a:latin typeface="Arial"/>
                <a:ea typeface="Arial"/>
                <a:cs typeface="Arial"/>
                <a:sym typeface="Arial"/>
              </a:rPr>
              <a:t>4. Žemiau pateikti komentarai po vaizdo įrašu, kuriame neigiamai vaizduojamas paauglys (asmeninės nuotraukos, video ištraukos ir susirašinėjimai). Kurie komentarai kelia didžiausią pavojų? Kodėl?</a:t>
            </a:r>
            <a:endParaRPr b="0" sz="27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g107edeaa565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8275" y="2364925"/>
            <a:ext cx="2727425" cy="380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107edeaa565_0_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11125" y="2364925"/>
            <a:ext cx="2778348" cy="380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07edeaa565_0_2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>
                <a:solidFill>
                  <a:srgbClr val="595959"/>
                </a:solidFill>
              </a:rPr>
              <a:t>5 modulis -seksualinis vaikų išnaudojimas </a:t>
            </a:r>
            <a:endParaRPr/>
          </a:p>
        </p:txBody>
      </p:sp>
      <p:sp>
        <p:nvSpPr>
          <p:cNvPr id="209" name="Google Shape;209;g107edeaa565_0_26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  <p:sp>
        <p:nvSpPr>
          <p:cNvPr id="210" name="Google Shape;210;g107edeaa565_0_26"/>
          <p:cNvSpPr txBox="1"/>
          <p:nvPr>
            <p:ph type="title"/>
          </p:nvPr>
        </p:nvSpPr>
        <p:spPr>
          <a:xfrm>
            <a:off x="838200" y="1422800"/>
            <a:ext cx="10667700" cy="1965900"/>
          </a:xfrm>
          <a:prstGeom prst="rect">
            <a:avLst/>
          </a:prstGeom>
          <a:noFill/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Kokie šių nusikaltimų motyvai?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Kokie socialiniai tinklai prisideda prie šių nusikaltimų padarymo?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Kaip manote, kodėl auga šios baudžiamosios veiklos skaičiai? </a:t>
            </a:r>
            <a:endParaRPr b="0" sz="2000"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lang="en-US" sz="2000">
                <a:latin typeface="Arial"/>
                <a:ea typeface="Arial"/>
                <a:cs typeface="Arial"/>
                <a:sym typeface="Arial"/>
              </a:rPr>
              <a:t>Kaip sekstingas yra susijęs su šiuo nusikaltimu? </a:t>
            </a:r>
            <a:endParaRPr b="0"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107edeaa565_0_26"/>
          <p:cNvSpPr txBox="1"/>
          <p:nvPr/>
        </p:nvSpPr>
        <p:spPr>
          <a:xfrm>
            <a:off x="838200" y="3924600"/>
            <a:ext cx="10667700" cy="16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3000"/>
              </a:spcBef>
              <a:spcAft>
                <a:spcPts val="3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Policija konstatuoja Lietuvoje itin išaugusį domėjimąsi pornografine medžiaga, kurioje yra vaizduojami vaikai. Informatikos departamento prie VRM duomenimis, 2014 m. buvo registruotos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2015 m. –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88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pernai –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123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2017 m. –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108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2020 m. (iki rugsėjo mėnesio) -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229</a:t>
            </a: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su vaikų pornografija susijusios baudžiamosios veikos.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07edeaa565_0_25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18" name="Google Shape;218;g107edeaa565_0_25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5000"/>
              <a:t>Surikiuokite nusikaltimus nuo sunkiausio iki lengviausio</a:t>
            </a:r>
            <a:r>
              <a:rPr lang="en-US" sz="5000"/>
              <a:t> </a:t>
            </a:r>
            <a:endParaRPr sz="5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07d6c8cb23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25" name="Google Shape;225;g107d6c8cb23_0_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5000"/>
              <a:t>Kaip apsaugoti save socialiniuose tinkluose?  </a:t>
            </a:r>
            <a:endParaRPr sz="5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07edeaa565_0_10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3100"/>
              <a:t>Pažymėkite visus būdus, kuriais apsaugote save socialiniuose tinkluose</a:t>
            </a:r>
            <a:endParaRPr sz="3100"/>
          </a:p>
        </p:txBody>
      </p:sp>
      <p:graphicFrame>
        <p:nvGraphicFramePr>
          <p:cNvPr id="231" name="Google Shape;231;g107edeaa565_0_105"/>
          <p:cNvGraphicFramePr/>
          <p:nvPr/>
        </p:nvGraphicFramePr>
        <p:xfrm>
          <a:off x="838200" y="15923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{E9FDF281-42C1-4972-BD35-8EA6ACFA84B2}</a:tableStyleId>
              </a:tblPr>
              <a:tblGrid>
                <a:gridCol w="3606650"/>
                <a:gridCol w="3606650"/>
                <a:gridCol w="3606650"/>
              </a:tblGrid>
              <a:tr h="1173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>
                          <a:solidFill>
                            <a:schemeClr val="dk1"/>
                          </a:solidFill>
                        </a:rPr>
                        <a:t>1. </a:t>
                      </a:r>
                      <a:r>
                        <a:rPr b="0" lang="en-US" sz="1800" u="none" cap="none" strike="noStrike">
                          <a:solidFill>
                            <a:schemeClr val="dk1"/>
                          </a:solidFill>
                        </a:rPr>
                        <a:t>Įdiegiu antivirusinę programinę įrangą ir nuolat ją atnaujinu.</a:t>
                      </a:r>
                      <a:endParaRPr b="0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>
                          <a:solidFill>
                            <a:schemeClr val="dk1"/>
                          </a:solidFill>
                        </a:rPr>
                        <a:t>2. </a:t>
                      </a:r>
                      <a:r>
                        <a:rPr b="0" lang="en-US" sz="1800" u="none" cap="none" strike="noStrike">
                          <a:solidFill>
                            <a:schemeClr val="dk1"/>
                          </a:solidFill>
                        </a:rPr>
                        <a:t>Kiekvienam prisijungimui naudoju unikalius slaptažodžius.</a:t>
                      </a:r>
                      <a:endParaRPr b="0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>
                          <a:solidFill>
                            <a:schemeClr val="dk1"/>
                          </a:solidFill>
                        </a:rPr>
                        <a:t>3. </a:t>
                      </a:r>
                      <a:r>
                        <a:rPr b="0" lang="en-US" sz="1800" u="none" cap="none" strike="noStrike">
                          <a:solidFill>
                            <a:schemeClr val="dk1"/>
                          </a:solidFill>
                        </a:rPr>
                        <a:t>Naudoju slaptažodžių tvarkyklę, kad nereikėtų slaptažodžių rašyti nesaugioje vietoje (</a:t>
                      </a:r>
                      <a:r>
                        <a:rPr b="0" i="1" lang="en-US" sz="1800" u="none" cap="none" strike="noStrike">
                          <a:solidFill>
                            <a:schemeClr val="dk1"/>
                          </a:solidFill>
                        </a:rPr>
                        <a:t>Bitwarden</a:t>
                      </a:r>
                      <a:r>
                        <a:rPr b="0" lang="en-US" sz="1800" u="none" cap="none" strike="noStrike">
                          <a:solidFill>
                            <a:schemeClr val="dk1"/>
                          </a:solidFill>
                        </a:rPr>
                        <a:t>).</a:t>
                      </a:r>
                      <a:endParaRPr b="0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1173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4. </a:t>
                      </a:r>
                      <a:r>
                        <a:rPr lang="en-US" sz="1800" u="none" cap="none" strike="noStrike"/>
                        <a:t>Naudoju VPN (virtualųjį privatųjį tinklą), kai tik jungiuosi prie man nepriklausančio wifi tinklo.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5. </a:t>
                      </a:r>
                      <a:r>
                        <a:rPr lang="en-US" sz="1800" u="none" cap="none" strike="noStrike"/>
                        <a:t>Naudoju 2 veiksnių autentifikavimą, jei jis siūlomas (pvz., tokiuose puslapiuose kaip "Gmail", "Dropbox").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6. </a:t>
                      </a:r>
                      <a:r>
                        <a:rPr lang="en-US" sz="1800" u="none" cap="none" strike="noStrike"/>
                        <a:t>Telefone naudoju bent 6 skaitmenų slaptažodį, o dar geriau - pirštų atspaudus ir (arba) veido atpažinimą.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821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7. </a:t>
                      </a:r>
                      <a:r>
                        <a:rPr lang="en-US" sz="1800" u="none" cap="none" strike="noStrike"/>
                        <a:t>Skirtingoms paskyroms naudoju skirtingus el. pašto adresus.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8. </a:t>
                      </a:r>
                      <a:r>
                        <a:rPr lang="en-US" sz="1800" u="none" cap="none" strike="noStrike"/>
                        <a:t>Aš dažnai ištrinu naršyklės talpyklą.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9. </a:t>
                      </a:r>
                      <a:r>
                        <a:rPr lang="en-US" sz="1800" u="none" cap="none" strike="noStrike"/>
                        <a:t>Naršyklėse išjungiu funkciją "išsaugoti slaptažodį".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152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10. </a:t>
                      </a:r>
                      <a:r>
                        <a:rPr lang="en-US" sz="1800" u="none" cap="none" strike="noStrike"/>
                        <a:t>Nespaudžiu nuorodų el. laiškuose ir (arba) žinutėse, nebent jos pateiktos iš šaltinio, kuriuo pasitikiu.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11. </a:t>
                      </a:r>
                      <a:r>
                        <a:rPr lang="en-US" sz="1800" u="none" cap="none" strike="noStrike"/>
                        <a:t>Patikrinu savo privatumo nustatymus socialiniuose tinkluose, kad įsitikinčiau, jog informaciją, kuria dalinuosi, gali matyti tik draugai / sekėjai.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12. </a:t>
                      </a:r>
                      <a:r>
                        <a:rPr lang="en-US" sz="1800" u="none" cap="none" strike="noStrike"/>
                        <a:t>Dukart pagalvoju prieš atskleisdamas ką nors per daug asmeniško socialiniuose tinkluose, jei draugas tuo pasidalintų.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2021-05-17T09:51:15Z</dcterms:created>
  <dc:creator>Microsoft Office User</dc:creator>
</cp:coreProperties>
</file>