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embeddedFontLst>
    <p:embeddedFont>
      <p:font typeface="Bebas Neue"/>
      <p:regular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6" roundtripDataSignature="AMtx7mh/whhdU5BaezOQLxKwI3FKG4ZL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97A6E77-055A-4853-950F-7F521508BABE}">
  <a:tblStyle styleId="{097A6E77-055A-4853-950F-7F521508BAB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BebasNeue-regular.fntdata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99fbf2baa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1099fbf2baa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g1099fbf2baa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a9636889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da9636889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dc9335c254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gdc9335c254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gdc9335c254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da96368895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da96368895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gda96368895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a96368895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da96368895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Or can use your own schools one here. </a:t>
            </a:r>
            <a:endParaRPr/>
          </a:p>
        </p:txBody>
      </p:sp>
      <p:sp>
        <p:nvSpPr>
          <p:cNvPr id="206" name="Google Shape;206;gda96368895_0_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dc9335c254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gdc9335c254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3" name="Google Shape;213;gdc9335c254_0_2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dc9335c254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gdc9335c254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gdc9335c254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099fbf2baa_0_1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1099fbf2baa_0_1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1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1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8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9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9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99fbf2baa_0_2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g1099fbf2baa_0_2"/>
          <p:cNvSpPr txBox="1"/>
          <p:nvPr/>
        </p:nvSpPr>
        <p:spPr>
          <a:xfrm>
            <a:off x="423076" y="1627375"/>
            <a:ext cx="5095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lang="en-GB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 </a:t>
            </a:r>
            <a:r>
              <a:rPr lang="en-GB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ir</a:t>
            </a:r>
            <a:r>
              <a:rPr lang="en-GB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pavojai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099fbf2baa_0_2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1099fbf2baa_0_2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g1099fbf2baa_0_2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g1099fbf2baa_0_2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g1099fbf2baa_0_2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g1099fbf2baa_0_2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g1099fbf2baa_0_2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g1099fbf2baa_0_2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g1099fbf2baa_0_2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g1099fbf2baa_0_2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4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g1099fbf2baa_0_2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g1099fbf2baa_0_2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g1099fbf2baa_0_2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g1099fbf2baa_0_2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g1099fbf2baa_0_2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g1099fbf2baa_0_2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33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g1099fbf2baa_0_2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g1099fbf2baa_0_2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g1099fbf2baa_0_2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g1099fbf2baa_0_2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g1099fbf2baa_0_2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g1099fbf2baa_0_2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1099fbf2baa_0_2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g1099fbf2baa_0_2"/>
            <p:cNvGrpSpPr/>
            <p:nvPr/>
          </p:nvGrpSpPr>
          <p:grpSpPr>
            <a:xfrm>
              <a:off x="7692798" y="2133267"/>
              <a:ext cx="1208175" cy="1815639"/>
              <a:chOff x="7692798" y="2133267"/>
              <a:chExt cx="1208175" cy="1815639"/>
            </a:xfrm>
          </p:grpSpPr>
          <p:sp>
            <p:nvSpPr>
              <p:cNvPr id="107" name="Google Shape;107;g1099fbf2baa_0_2"/>
              <p:cNvSpPr/>
              <p:nvPr/>
            </p:nvSpPr>
            <p:spPr>
              <a:xfrm>
                <a:off x="8039358" y="3138922"/>
                <a:ext cx="586283" cy="809984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g1099fbf2baa_0_2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g1099fbf2baa_0_2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g1099fbf2baa_0_2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g1099fbf2baa_0_2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g1099fbf2baa_0_2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g1099fbf2baa_0_2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g1099fbf2baa_0_2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g1099fbf2baa_0_2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57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g1099fbf2baa_0_2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g1099fbf2baa_0_2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g1099fbf2baa_0_2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g1099fbf2baa_0_2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g1099fbf2baa_0_2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g1099fbf2baa_0_2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g1099fbf2baa_0_2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g1099fbf2baa_0_2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g1099fbf2baa_0_2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g1099fbf2baa_0_2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g1099fbf2baa_0_2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g1099fbf2baa_0_2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g1099fbf2baa_0_2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g1099fbf2baa_0_2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g1099fbf2baa_0_2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g1099fbf2baa_0_2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g1099fbf2baa_0_2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g1099fbf2baa_0_2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g1099fbf2baa_0_2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g1099fbf2baa_0_2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1099fbf2baa_0_2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1099fbf2baa_0_2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g1099fbf2baa_0_2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1099fbf2baa_0_2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g1099fbf2baa_0_2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g1099fbf2baa_0_2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g1099fbf2baa_0_2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g1099fbf2baa_0_2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g1099fbf2baa_0_2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g1099fbf2baa_0_2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g1099fbf2baa_0_2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g1099fbf2baa_0_2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g1099fbf2baa_0_2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g1099fbf2baa_0_2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g1099fbf2baa_0_2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g1099fbf2baa_0_2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g1099fbf2baa_0_2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g1099fbf2baa_0_2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g1099fbf2baa_0_2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g1099fbf2baa_0_2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g1099fbf2baa_0_2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g1099fbf2baa_0_2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g1099fbf2baa_0_2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409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g1099fbf2baa_0_2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g1099fbf2baa_0_2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g1099fbf2baa_0_2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g1099fbf2baa_0_2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g1099fbf2baa_0_2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g1099fbf2baa_0_2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g1099fbf2baa_0_2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g1099fbf2baa_0_2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g1099fbf2baa_0_2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g1099fbf2baa_0_2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g1099fbf2baa_0_2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g1099fbf2baa_0_2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a96368895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GB" sz="4000">
                <a:solidFill>
                  <a:srgbClr val="595959"/>
                </a:solidFill>
              </a:rPr>
              <a:t>5 modulis. 4 pamoka</a:t>
            </a:r>
            <a:endParaRPr/>
          </a:p>
        </p:txBody>
      </p:sp>
      <p:sp>
        <p:nvSpPr>
          <p:cNvPr id="176" name="Google Shape;176;gda96368895_0_0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177" name="Google Shape;177;gda96368895_0_0"/>
          <p:cNvSpPr txBox="1"/>
          <p:nvPr>
            <p:ph type="title"/>
          </p:nvPr>
        </p:nvSpPr>
        <p:spPr>
          <a:xfrm>
            <a:off x="838200" y="2956925"/>
            <a:ext cx="10515600" cy="1325700"/>
          </a:xfrm>
          <a:prstGeom prst="rect">
            <a:avLst/>
          </a:prstGeom>
          <a:noFill/>
          <a:ln cap="flat" cmpd="sng" w="9525">
            <a:solidFill>
              <a:srgbClr val="4581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</a:pPr>
            <a:r>
              <a:rPr lang="en-GB" sz="7400">
                <a:solidFill>
                  <a:srgbClr val="ED6D2C"/>
                </a:solidFill>
              </a:rPr>
              <a:t>TIKSLAS:</a:t>
            </a:r>
            <a:r>
              <a:rPr lang="en-GB" sz="7400">
                <a:solidFill>
                  <a:srgbClr val="7F7F7F"/>
                </a:solidFill>
              </a:rPr>
              <a:t> suprasti, kodėl mokykloms reikia saugaus interneto taisyklių.</a:t>
            </a:r>
            <a:endParaRPr sz="14300">
              <a:solidFill>
                <a:srgbClr val="7F7F7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</a:pPr>
            <a:r>
              <a:rPr lang="en-GB" sz="2700"/>
              <a:t>Jungtinės Karalystės VYRIAUSYBĖ (PER JK INTERNETINIO SAUGUMO TARYBĄ) KONSTATUOJA, kad... </a:t>
            </a:r>
            <a:endParaRPr sz="2700"/>
          </a:p>
        </p:txBody>
      </p:sp>
      <p:sp>
        <p:nvSpPr>
          <p:cNvPr id="183" name="Google Shape;183;p4"/>
          <p:cNvSpPr txBox="1"/>
          <p:nvPr>
            <p:ph idx="1" type="body"/>
          </p:nvPr>
        </p:nvSpPr>
        <p:spPr>
          <a:xfrm>
            <a:off x="838200" y="1847850"/>
            <a:ext cx="10311900" cy="23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3700">
                <a:solidFill>
                  <a:srgbClr val="ED6D2C"/>
                </a:solidFill>
              </a:rPr>
              <a:t>„Vaikai turi teisę džiaugtis vaikyste internete, naudotis saugia interneto erdve ir naudotis visomis galimybėmis, kurias jiems gali suteikti prijungtasis pasaulis, atsižvelgiant į jų amžių ir etapą."</a:t>
            </a:r>
            <a:endParaRPr sz="3700">
              <a:solidFill>
                <a:srgbClr val="ED6D2C"/>
              </a:solidFill>
            </a:endParaRPr>
          </a:p>
        </p:txBody>
      </p:sp>
      <p:sp>
        <p:nvSpPr>
          <p:cNvPr id="184" name="Google Shape;184;p4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r>
              <a:rPr b="1" lang="en-GB"/>
              <a:t>.</a:t>
            </a:r>
            <a:endParaRPr/>
          </a:p>
        </p:txBody>
      </p:sp>
      <p:sp>
        <p:nvSpPr>
          <p:cNvPr id="185" name="Google Shape;185;p4"/>
          <p:cNvSpPr/>
          <p:nvPr/>
        </p:nvSpPr>
        <p:spPr>
          <a:xfrm>
            <a:off x="4965900" y="3751400"/>
            <a:ext cx="6184200" cy="3324900"/>
          </a:xfrm>
          <a:prstGeom prst="cloudCallout">
            <a:avLst>
              <a:gd fmla="val -67322" name="adj1"/>
              <a:gd fmla="val -31979" name="adj2"/>
            </a:avLst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>
                <a:latin typeface="Bebas Neue"/>
                <a:ea typeface="Bebas Neue"/>
                <a:cs typeface="Bebas Neue"/>
                <a:sym typeface="Bebas Neue"/>
              </a:rPr>
              <a:t>KOKĮ vaidmenį, jūsų nuomone, turėtų atlikti mokyklos, kad tai įvyktų?</a:t>
            </a:r>
            <a:endParaRPr b="0" i="0" sz="40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dc9335c254_0_1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300"/>
              <a:t>Jungtinės karalystės saugumo tarnyba teigia:</a:t>
            </a:r>
            <a:endParaRPr sz="2300"/>
          </a:p>
        </p:txBody>
      </p:sp>
      <p:sp>
        <p:nvSpPr>
          <p:cNvPr id="192" name="Google Shape;192;gdc9335c254_0_10"/>
          <p:cNvSpPr txBox="1"/>
          <p:nvPr/>
        </p:nvSpPr>
        <p:spPr>
          <a:xfrm>
            <a:off x="838200" y="1270500"/>
            <a:ext cx="55314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Vaikai turi teisę mokytis apie savo teises tiek internete, tiek realiame gyvenime, taip pat apie tai, kaip .......... kitų interneto naudotojų teises. Vaikai taip pat turi teisę į švietimą, kuris juos išmokytų, kur kreiptis ..........., jei kas nors nepavyktų. Internetas dar nėra saugi ir …………….. erdvė visiems vaikams, todėl manome, kad jie turi teisę būti mokomi, kaip geriausiai ............ į galimus pavojus internete ir kad jų pačių saugumo .............. būtų pripažintos ir palaikomos. Vien tik švietimas vaikų neapsaugo. </a:t>
            </a:r>
            <a:endParaRPr sz="2100"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21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Vaikai nėra atsakingi už savo pačių piktnaudžiavimą internete ar kitur, net jei jie nesilaiko mokyklose ir kitose įstaigose dėstomų saugumo pranešimų / švietimo.</a:t>
            </a:r>
            <a:endParaRPr b="0" i="0" sz="2100" u="none" cap="none" strike="noStrike">
              <a:solidFill>
                <a:srgbClr val="ED6D2C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aphicFrame>
        <p:nvGraphicFramePr>
          <p:cNvPr id="193" name="Google Shape;193;gdc9335c254_0_10"/>
          <p:cNvGraphicFramePr/>
          <p:nvPr/>
        </p:nvGraphicFramePr>
        <p:xfrm>
          <a:off x="8105125" y="2330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{097A6E77-055A-4853-950F-7F521508BABE}</a:tableStyleId>
              </a:tblPr>
              <a:tblGrid>
                <a:gridCol w="1971925"/>
              </a:tblGrid>
              <a:tr h="7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GB" sz="35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pagalbos</a:t>
                      </a:r>
                      <a:endParaRPr sz="3500" u="none" cap="none" strike="noStrike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>
                    <a:solidFill>
                      <a:srgbClr val="A2C4C9"/>
                    </a:solidFill>
                  </a:tcPr>
                </a:tc>
              </a:tr>
              <a:tr h="7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GB" sz="3500" u="none" cap="none" strike="noStrike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NAV</a:t>
                      </a:r>
                      <a:r>
                        <a:rPr lang="en-GB" sz="35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iguoti</a:t>
                      </a:r>
                      <a:endParaRPr sz="3500" u="none" cap="none" strike="noStrike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>
                    <a:solidFill>
                      <a:srgbClr val="A2C4C9"/>
                    </a:solidFill>
                  </a:tcPr>
                </a:tc>
              </a:tr>
              <a:tr h="7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GB" sz="35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gerbti</a:t>
                      </a:r>
                      <a:endParaRPr sz="3500" u="none" cap="none" strike="noStrike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>
                    <a:solidFill>
                      <a:srgbClr val="A2C4C9"/>
                    </a:solidFill>
                  </a:tcPr>
                </a:tc>
              </a:tr>
              <a:tr h="7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GB" sz="3500" u="none" cap="none" strike="noStrike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STRATEG</a:t>
                      </a:r>
                      <a:r>
                        <a:rPr lang="en-GB" sz="35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ijos</a:t>
                      </a:r>
                      <a:endParaRPr sz="3500" u="none" cap="none" strike="noStrike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>
                    <a:solidFill>
                      <a:srgbClr val="A2C4C9"/>
                    </a:solidFill>
                  </a:tcPr>
                </a:tc>
              </a:tr>
              <a:tr h="7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lang="en-GB" sz="3500">
                          <a:latin typeface="Bebas Neue"/>
                          <a:ea typeface="Bebas Neue"/>
                          <a:cs typeface="Bebas Neue"/>
                          <a:sym typeface="Bebas Neue"/>
                        </a:rPr>
                        <a:t>Lygiavertė</a:t>
                      </a:r>
                      <a:endParaRPr sz="3500" u="none" cap="none" strike="noStrike">
                        <a:latin typeface="Bebas Neue"/>
                        <a:ea typeface="Bebas Neue"/>
                        <a:cs typeface="Bebas Neue"/>
                        <a:sym typeface="Bebas Neue"/>
                      </a:endParaRPr>
                    </a:p>
                  </a:txBody>
                  <a:tcPr marT="91425" marB="91425" marR="91425" marL="91425">
                    <a:solidFill>
                      <a:srgbClr val="A2C4C9"/>
                    </a:solidFill>
                  </a:tcPr>
                </a:tc>
              </a:tr>
            </a:tbl>
          </a:graphicData>
        </a:graphic>
      </p:graphicFrame>
      <p:sp>
        <p:nvSpPr>
          <p:cNvPr id="194" name="Google Shape;194;gdc9335c254_0_10"/>
          <p:cNvSpPr/>
          <p:nvPr/>
        </p:nvSpPr>
        <p:spPr>
          <a:xfrm>
            <a:off x="7647275" y="51150"/>
            <a:ext cx="3501300" cy="1903500"/>
          </a:xfrm>
          <a:prstGeom prst="cloudCallout">
            <a:avLst>
              <a:gd fmla="val -92925" name="adj1"/>
              <a:gd fmla="val 18918" name="adj2"/>
            </a:avLst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-GB" sz="2900">
                <a:latin typeface="Bebas Neue"/>
                <a:ea typeface="Bebas Neue"/>
                <a:cs typeface="Bebas Neue"/>
                <a:sym typeface="Bebas Neue"/>
              </a:rPr>
              <a:t>AR GALITE ĮRAŠYTI TRŪKSTAMUS ŽODŽIUS?</a:t>
            </a:r>
            <a:endParaRPr b="0" i="0" sz="29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da96368895_0_76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300"/>
              <a:t>tHE UK SAFETY COUNCIL SAID...</a:t>
            </a:r>
            <a:endParaRPr sz="2300"/>
          </a:p>
        </p:txBody>
      </p:sp>
      <p:sp>
        <p:nvSpPr>
          <p:cNvPr id="201" name="Google Shape;201;gda96368895_0_76"/>
          <p:cNvSpPr txBox="1"/>
          <p:nvPr/>
        </p:nvSpPr>
        <p:spPr>
          <a:xfrm>
            <a:off x="838200" y="1270500"/>
            <a:ext cx="5531400" cy="4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Vaikai turi teisę mokytis apie savo teises tiek internete, tiek realiame gyvenime, taip pat apie tai, kaip </a:t>
            </a:r>
            <a:r>
              <a:rPr lang="en-GB" sz="2100" u="sng">
                <a:latin typeface="Bebas Neue"/>
                <a:ea typeface="Bebas Neue"/>
                <a:cs typeface="Bebas Neue"/>
                <a:sym typeface="Bebas Neue"/>
              </a:rPr>
              <a:t>gerbti</a:t>
            </a: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 kitų interneto naudotojų teises. Vaikai taip pat turi teisę į švietimą, kuris juos išmokytų, kur kreiptis </a:t>
            </a:r>
            <a:r>
              <a:rPr lang="en-GB" sz="2100" u="sng">
                <a:latin typeface="Bebas Neue"/>
                <a:ea typeface="Bebas Neue"/>
                <a:cs typeface="Bebas Neue"/>
                <a:sym typeface="Bebas Neue"/>
              </a:rPr>
              <a:t>pagalbos</a:t>
            </a: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, jei kas nors nepavyktų. Internetas dar nėra saugi ir </a:t>
            </a:r>
            <a:r>
              <a:rPr lang="en-GB" sz="2100" u="sng">
                <a:latin typeface="Bebas Neue"/>
                <a:ea typeface="Bebas Neue"/>
                <a:cs typeface="Bebas Neue"/>
                <a:sym typeface="Bebas Neue"/>
              </a:rPr>
              <a:t>lygiavertė </a:t>
            </a: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erdvė visiems vaikams, todėl manome, kad jie turi teisę būti mokomi, kaip geriausiai </a:t>
            </a:r>
            <a:r>
              <a:rPr lang="en-GB" sz="2100" u="sng">
                <a:latin typeface="Bebas Neue"/>
                <a:ea typeface="Bebas Neue"/>
                <a:cs typeface="Bebas Neue"/>
                <a:sym typeface="Bebas Neue"/>
              </a:rPr>
              <a:t>NAVIGUOTI</a:t>
            </a: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 į galimus pavojus internete ir kad jų pačių saugumo </a:t>
            </a:r>
            <a:r>
              <a:rPr lang="en-GB" sz="2100" u="sng">
                <a:latin typeface="Bebas Neue"/>
                <a:ea typeface="Bebas Neue"/>
                <a:cs typeface="Bebas Neue"/>
                <a:sym typeface="Bebas Neue"/>
              </a:rPr>
              <a:t>STRATEGIJOS</a:t>
            </a:r>
            <a:r>
              <a:rPr lang="en-GB" sz="2100">
                <a:latin typeface="Bebas Neue"/>
                <a:ea typeface="Bebas Neue"/>
                <a:cs typeface="Bebas Neue"/>
                <a:sym typeface="Bebas Neue"/>
              </a:rPr>
              <a:t> būtų pripažintos ir palaikomos. Vien tik švietimas vaikų neapsaugo. Vaikai nėra atsakingi už savo pačių piktnaudžiavimą internete ar kitur, net jei jie nesilaiko mokyklose ir kitose įstaigose dėstomų saugumo pranešimų / švietimo.</a:t>
            </a:r>
            <a:endParaRPr b="0" i="0" sz="2100" u="none" cap="none" strike="noStrike">
              <a:solidFill>
                <a:srgbClr val="ED6D2C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02" name="Google Shape;202;gda96368895_0_76"/>
          <p:cNvSpPr/>
          <p:nvPr/>
        </p:nvSpPr>
        <p:spPr>
          <a:xfrm>
            <a:off x="8157150" y="3212450"/>
            <a:ext cx="3501300" cy="1903500"/>
          </a:xfrm>
          <a:prstGeom prst="cloudCallout">
            <a:avLst>
              <a:gd fmla="val -91747" name="adj1"/>
              <a:gd fmla="val -6542" name="adj2"/>
            </a:avLst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lang="en-GB" sz="3500">
                <a:latin typeface="Bebas Neue"/>
                <a:ea typeface="Bebas Neue"/>
                <a:cs typeface="Bebas Neue"/>
                <a:sym typeface="Bebas Neue"/>
              </a:rPr>
              <a:t>Ką manote apie tai?</a:t>
            </a:r>
            <a:endParaRPr b="0" i="0" sz="35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a96368895_0_84"/>
          <p:cNvSpPr txBox="1"/>
          <p:nvPr>
            <p:ph idx="1" type="body"/>
          </p:nvPr>
        </p:nvSpPr>
        <p:spPr>
          <a:xfrm>
            <a:off x="747550" y="1253400"/>
            <a:ext cx="4928100" cy="43512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0000"/>
              <a:buNone/>
            </a:pPr>
            <a:r>
              <a:rPr lang="en-GB" sz="3000"/>
              <a:t>perskaitykite pavyzdinę mokyklos elektroninės saugos politiką ir susitarimo šabloną.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0000"/>
              <a:buNone/>
            </a:pPr>
            <a:r>
              <a:t/>
            </a:r>
            <a:endParaRPr sz="3000"/>
          </a:p>
          <a:p>
            <a:pPr indent="-39052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sz="3000"/>
              <a:t>Ar jus kas nors nustebino?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9052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sz="3000"/>
              <a:t>Ar yra kas nors, ko nesuprantate?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9052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sz="3000"/>
              <a:t>Ar yra kas nors, ką, jūsų požiūriu, jie praleido?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390525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GB" sz="3000"/>
              <a:t>Ką reikėtų pridėti, kas susiję su jūsų mokykla?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pic>
        <p:nvPicPr>
          <p:cNvPr id="209" name="Google Shape;209;gda96368895_0_84"/>
          <p:cNvPicPr preferRelativeResize="0"/>
          <p:nvPr/>
        </p:nvPicPr>
        <p:blipFill rotWithShape="1">
          <a:blip r:embed="rId3">
            <a:alphaModFix/>
          </a:blip>
          <a:srcRect b="14498" l="35049" r="9569" t="21064"/>
          <a:stretch/>
        </p:blipFill>
        <p:spPr>
          <a:xfrm>
            <a:off x="5924950" y="1185563"/>
            <a:ext cx="4747626" cy="4419026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dc9335c254_0_26"/>
          <p:cNvSpPr/>
          <p:nvPr/>
        </p:nvSpPr>
        <p:spPr>
          <a:xfrm>
            <a:off x="4415500" y="704425"/>
            <a:ext cx="6184200" cy="3324900"/>
          </a:xfrm>
          <a:prstGeom prst="cloudCallout">
            <a:avLst>
              <a:gd fmla="val -67322" name="adj1"/>
              <a:gd fmla="val -31979" name="adj2"/>
            </a:avLst>
          </a:prstGeom>
          <a:solidFill>
            <a:srgbClr val="A2C4C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3500">
                <a:latin typeface="Bebas Neue"/>
                <a:ea typeface="Bebas Neue"/>
                <a:cs typeface="Bebas Neue"/>
                <a:sym typeface="Bebas Neue"/>
              </a:rPr>
              <a:t>Kaip manote, kodėl vyriausybė reikalauja, kad mokyklos turėtų saugaus interneto    taisykles?</a:t>
            </a:r>
            <a:endParaRPr b="0" i="0" sz="35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216" name="Google Shape;216;gdc9335c254_0_26"/>
          <p:cNvSpPr/>
          <p:nvPr/>
        </p:nvSpPr>
        <p:spPr>
          <a:xfrm>
            <a:off x="1287700" y="3508800"/>
            <a:ext cx="5351400" cy="2901300"/>
          </a:xfrm>
          <a:prstGeom prst="cloudCallout">
            <a:avLst>
              <a:gd fmla="val -67322" name="adj1"/>
              <a:gd fmla="val -31979" name="adj2"/>
            </a:avLst>
          </a:prstGeom>
          <a:solidFill>
            <a:srgbClr val="ED6D2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>
                <a:latin typeface="Bebas Neue"/>
                <a:ea typeface="Bebas Neue"/>
                <a:cs typeface="Bebas Neue"/>
                <a:sym typeface="Bebas Neue"/>
              </a:rPr>
              <a:t>Kas gali nutikti jeigu mokyklos jų neturėtų?</a:t>
            </a:r>
            <a:endParaRPr b="0" i="0" sz="4000" u="none" cap="none" strike="noStrike">
              <a:solidFill>
                <a:srgbClr val="0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c9335c254_0_3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23" name="Google Shape;223;gdc9335c254_0_3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224" name="Google Shape;224;gdc9335c254_0_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600" y="1174800"/>
            <a:ext cx="10666200" cy="71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dc9335c254_0_38"/>
          <p:cNvSpPr txBox="1"/>
          <p:nvPr/>
        </p:nvSpPr>
        <p:spPr>
          <a:xfrm>
            <a:off x="5660200" y="1372825"/>
            <a:ext cx="4786500" cy="4676700"/>
          </a:xfrm>
          <a:prstGeom prst="rect">
            <a:avLst/>
          </a:prstGeom>
          <a:solidFill>
            <a:srgbClr val="ED6D2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lang="en-GB"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Įsivaizduokite, kad esate vyriausiasis mokytojas. Parašykite įžanginę laiško tėvams pastraipą, kurioje paaiškinsite, kodėl jūsų mokyklai saugaus interneto taisyklių.</a:t>
            </a:r>
            <a:endParaRPr b="1" sz="35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lang="en-GB"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Kokius dalykus norite akcentuoti?</a:t>
            </a:r>
            <a:endParaRPr b="1" sz="35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099fbf2baa_0_163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231" name="Google Shape;231;g1099fbf2baa_0_163"/>
          <p:cNvSpPr txBox="1"/>
          <p:nvPr/>
        </p:nvSpPr>
        <p:spPr>
          <a:xfrm>
            <a:off x="2377540" y="1859350"/>
            <a:ext cx="80301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lang="en-GB" sz="200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1099fbf2baa_0_163"/>
          <p:cNvSpPr txBox="1"/>
          <p:nvPr/>
        </p:nvSpPr>
        <p:spPr>
          <a:xfrm>
            <a:off x="310558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1099fbf2baa_0_163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1099fbf2baa_0_163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1099fbf2baa_0_163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1099fbf2baa_0_163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1099fbf2baa_0_163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099fbf2baa_0_163"/>
          <p:cNvSpPr txBox="1"/>
          <p:nvPr/>
        </p:nvSpPr>
        <p:spPr>
          <a:xfrm>
            <a:off x="8568436" y="1859340"/>
            <a:ext cx="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