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858000" cy="9144000"/>
  <p:embeddedFontLst>
    <p:embeddedFont>
      <p:font typeface="Bebas Neue"/>
      <p:regular r:id="rId18"/>
    </p:embeddedFont>
    <p:embeddedFont>
      <p:font typeface="Libre Baskerville"/>
      <p:regular r:id="rId19"/>
      <p:bold r:id="rId20"/>
      <p: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2" roundtripDataSignature="AMtx7miheEIbMbqT/XlYJ6exdcSAR5iX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ibreBaskerville-bold.fntdata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font" Target="fonts/LibreBaskerville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LibreBaskerville-regular.fntdata"/><Relationship Id="rId6" Type="http://schemas.openxmlformats.org/officeDocument/2006/relationships/slide" Target="slides/slide2.xml"/><Relationship Id="rId18" Type="http://schemas.openxmlformats.org/officeDocument/2006/relationships/font" Target="fonts/BebasNeue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a36d43bc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10a36d43bc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g10a36d43bc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0a36d43bc7_0_1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0" name="Google Shape;250;g10a36d43bc7_0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1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2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14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14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0a36d43bc7_0_0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</p:txBody>
      </p:sp>
      <p:sp>
        <p:nvSpPr>
          <p:cNvPr id="82" name="Google Shape;82;g10a36d43bc7_0_0"/>
          <p:cNvSpPr txBox="1"/>
          <p:nvPr/>
        </p:nvSpPr>
        <p:spPr>
          <a:xfrm>
            <a:off x="423076" y="1627375"/>
            <a:ext cx="5095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1" lang="en-GB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b="1" lang="en-GB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b="1" lang="en-GB" sz="54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nauda </a:t>
            </a:r>
            <a:r>
              <a:rPr b="1" lang="en-GB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ir</a:t>
            </a:r>
            <a:r>
              <a:rPr b="1" lang="en-GB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pavojai</a:t>
            </a:r>
            <a:endParaRPr b="1" i="0" sz="14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83" name="Google Shape;83;g10a36d43bc7_0_0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g10a36d43bc7_0_0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g10a36d43bc7_0_0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g10a36d43bc7_0_0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g10a36d43bc7_0_0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g10a36d43bc7_0_0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g10a36d43bc7_0_0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g10a36d43bc7_0_0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g10a36d43bc7_0_0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g10a36d43bc7_0_0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4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g10a36d43bc7_0_0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g10a36d43bc7_0_0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g10a36d43bc7_0_0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g10a36d43bc7_0_0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g10a36d43bc7_0_0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g10a36d43bc7_0_0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33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g10a36d43bc7_0_0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g10a36d43bc7_0_0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g10a36d43bc7_0_0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g10a36d43bc7_0_0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g10a36d43bc7_0_0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g10a36d43bc7_0_0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g10a36d43bc7_0_0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g10a36d43bc7_0_0"/>
            <p:cNvGrpSpPr/>
            <p:nvPr/>
          </p:nvGrpSpPr>
          <p:grpSpPr>
            <a:xfrm>
              <a:off x="7692798" y="2133267"/>
              <a:ext cx="1208175" cy="1815639"/>
              <a:chOff x="7692798" y="2133267"/>
              <a:chExt cx="1208175" cy="1815639"/>
            </a:xfrm>
          </p:grpSpPr>
          <p:sp>
            <p:nvSpPr>
              <p:cNvPr id="107" name="Google Shape;107;g10a36d43bc7_0_0"/>
              <p:cNvSpPr/>
              <p:nvPr/>
            </p:nvSpPr>
            <p:spPr>
              <a:xfrm>
                <a:off x="8039358" y="3138922"/>
                <a:ext cx="586283" cy="809984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g10a36d43bc7_0_0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g10a36d43bc7_0_0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g10a36d43bc7_0_0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g10a36d43bc7_0_0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g10a36d43bc7_0_0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g10a36d43bc7_0_0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g10a36d43bc7_0_0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g10a36d43bc7_0_0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57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g10a36d43bc7_0_0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g10a36d43bc7_0_0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g10a36d43bc7_0_0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g10a36d43bc7_0_0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g10a36d43bc7_0_0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g10a36d43bc7_0_0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g10a36d43bc7_0_0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g10a36d43bc7_0_0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g10a36d43bc7_0_0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g10a36d43bc7_0_0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g10a36d43bc7_0_0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g10a36d43bc7_0_0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g10a36d43bc7_0_0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g10a36d43bc7_0_0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g10a36d43bc7_0_0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g10a36d43bc7_0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g10a36d43bc7_0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g10a36d43bc7_0_0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g10a36d43bc7_0_0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g10a36d43bc7_0_0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g10a36d43bc7_0_0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g10a36d43bc7_0_0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g10a36d43bc7_0_0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g10a36d43bc7_0_0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g10a36d43bc7_0_0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g10a36d43bc7_0_0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g10a36d43bc7_0_0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g10a36d43bc7_0_0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g10a36d43bc7_0_0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g10a36d43bc7_0_0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g10a36d43bc7_0_0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g10a36d43bc7_0_0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g10a36d43bc7_0_0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g10a36d43bc7_0_0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g10a36d43bc7_0_0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g10a36d43bc7_0_0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g10a36d43bc7_0_0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g10a36d43bc7_0_0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g10a36d43bc7_0_0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g10a36d43bc7_0_0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g10a36d43bc7_0_0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g10a36d43bc7_0_0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g10a36d43bc7_0_0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409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g10a36d43bc7_0_0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g10a36d43bc7_0_0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g10a36d43bc7_0_0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g10a36d43bc7_0_0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g10a36d43bc7_0_0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g10a36d43bc7_0_0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g10a36d43bc7_0_0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g10a36d43bc7_0_0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g10a36d43bc7_0_0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g10a36d43bc7_0_0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g10a36d43bc7_0_0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g10a36d43bc7_0_0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"/>
          <p:cNvSpPr txBox="1"/>
          <p:nvPr>
            <p:ph type="title"/>
          </p:nvPr>
        </p:nvSpPr>
        <p:spPr>
          <a:xfrm>
            <a:off x="699304" y="810228"/>
            <a:ext cx="10515600" cy="11485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228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accent2"/>
                </a:solidFill>
              </a:rPr>
              <a:t>APKLAUSA: Kokia, jūsų nuomone, yra socialinių tinklų nauda? Pažymėkite kryželiu toliau esančius teiginius surikiuodami juos nuo mažiausiai (n.5) iki labiausiai tinkamų (n.1), atsižvelgiant į jūsų požiūrį. Po to vyks rezultatų aptarimas klasėje</a:t>
            </a:r>
            <a:endParaRPr sz="1600">
              <a:solidFill>
                <a:schemeClr val="accent2"/>
              </a:solidFill>
            </a:endParaRPr>
          </a:p>
        </p:txBody>
      </p:sp>
      <p:sp>
        <p:nvSpPr>
          <p:cNvPr id="232" name="Google Shape;232;p1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C0504D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C0504D"/>
              </a:solidFill>
            </a:endParaRPr>
          </a:p>
          <a:p>
            <a:pPr indent="-241300" lvl="0" marL="228600" rtl="0" algn="just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Bebas Neue"/>
              <a:buChar char="•"/>
            </a:pPr>
            <a:r>
              <a:rPr lang="en-GB" sz="1800" u="sng">
                <a:solidFill>
                  <a:srgbClr val="0070C0"/>
                </a:solidFill>
              </a:rPr>
              <a:t>Turėti žodį pasaulyje:</a:t>
            </a:r>
            <a:r>
              <a:rPr lang="en-GB" sz="1800">
                <a:solidFill>
                  <a:srgbClr val="0070C0"/>
                </a:solidFill>
              </a:rPr>
              <a:t> Socialinėje žiniasklaidoje tai, ką pasakysite, sustiprėja ir atsiliepia kiekviename kibernetinės erdvės kampelyje.</a:t>
            </a:r>
            <a:endParaRPr sz="1800">
              <a:solidFill>
                <a:srgbClr val="0070C0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just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 u="sng">
                <a:solidFill>
                  <a:srgbClr val="0070C0"/>
                </a:solidFill>
              </a:rPr>
              <a:t>Informacija:</a:t>
            </a:r>
            <a:r>
              <a:rPr lang="en-GB" sz="1800">
                <a:solidFill>
                  <a:srgbClr val="0070C0"/>
                </a:solidFill>
              </a:rPr>
              <a:t> Socialiniuose tinkluose kiekvienas gali skaityti, peržiūrėti ir dalintis pasaulio naujienomis ir informacija nemokamai ir realiuoju laiku.</a:t>
            </a:r>
            <a:endParaRPr sz="1800">
              <a:solidFill>
                <a:srgbClr val="0070C0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rgbClr val="0070C0"/>
              </a:solidFill>
            </a:endParaRPr>
          </a:p>
          <a:p>
            <a:pPr indent="-228600" lvl="0" marL="228600" rtl="0" algn="just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 u="sng">
                <a:solidFill>
                  <a:srgbClr val="0070C0"/>
                </a:solidFill>
              </a:rPr>
              <a:t>Bendruomenė: </a:t>
            </a:r>
            <a:r>
              <a:rPr lang="en-GB" sz="1800">
                <a:solidFill>
                  <a:srgbClr val="0070C0"/>
                </a:solidFill>
              </a:rPr>
              <a:t>Socialiniai tinklai suteikia galimybę kurti bendrų nuomonių ar interesų turinčių vartotojų bendruomenę: tai leidžia žmonėms jaustis susijusiems, nuolat atnaujinti informaciją ir toliau plėtoti savo veiklą, o vėliau - diskutuoti apie rezultatus.</a:t>
            </a:r>
            <a:endParaRPr sz="1800">
              <a:solidFill>
                <a:srgbClr val="0070C0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just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 u="sng">
                <a:solidFill>
                  <a:srgbClr val="0070C0"/>
                </a:solidFill>
              </a:rPr>
              <a:t>Švietimas: </a:t>
            </a:r>
            <a:r>
              <a:rPr lang="en-GB" sz="1800">
                <a:solidFill>
                  <a:srgbClr val="0070C0"/>
                </a:solidFill>
              </a:rPr>
              <a:t>prieiga prie mokymosi platformų, vadovėlių ir kitų mokymosi išteklių, siekiant ugdyti asmeninius įgūdžius ir kompetencijas bei tobulinti studijas.</a:t>
            </a:r>
            <a:endParaRPr sz="1800">
              <a:solidFill>
                <a:srgbClr val="0070C0"/>
              </a:solidFill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u="sng">
              <a:solidFill>
                <a:srgbClr val="0070C0"/>
              </a:solidFill>
            </a:endParaRPr>
          </a:p>
          <a:p>
            <a:pPr indent="-228600" lvl="0" marL="228600" rtl="0" algn="just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 u="sng">
                <a:solidFill>
                  <a:srgbClr val="0070C0"/>
                </a:solidFill>
              </a:rPr>
              <a:t>Galimybės: </a:t>
            </a:r>
            <a:r>
              <a:rPr lang="en-GB" sz="1800">
                <a:solidFill>
                  <a:srgbClr val="0070C0"/>
                </a:solidFill>
              </a:rPr>
              <a:t>palengvinti asmeninį tobulėjimą akademinėje ir profesinėje srityje. Socialinė žiniasklaida veikia kaip galimybių lygintojas ir kiekvienam naudotojui atveria perspektyvas ir galimybes.</a:t>
            </a:r>
            <a:endParaRPr sz="2600">
              <a:solidFill>
                <a:srgbClr val="0070C0"/>
              </a:solidFill>
            </a:endParaRPr>
          </a:p>
          <a:p>
            <a:pPr indent="-16922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0"/>
          </a:p>
          <a:p>
            <a:pPr indent="-16922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3" name="Google Shape;233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4400"/>
              <a:buFont typeface="Bebas Neue"/>
              <a:buNone/>
            </a:pPr>
            <a:r>
              <a:rPr lang="en-GB" sz="4400">
                <a:solidFill>
                  <a:srgbClr val="ED6D2C"/>
                </a:solidFill>
              </a:rPr>
              <a:t>Labiausiai tinkamas (1) - mažiausiai tinkamas (5)</a:t>
            </a:r>
            <a:endParaRPr/>
          </a:p>
        </p:txBody>
      </p:sp>
      <p:sp>
        <p:nvSpPr>
          <p:cNvPr id="239" name="Google Shape;239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79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GB" sz="4400"/>
              <a:t>1</a:t>
            </a:r>
            <a:endParaRPr/>
          </a:p>
          <a:p>
            <a:pPr indent="-279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GB" sz="4400"/>
              <a:t>2</a:t>
            </a:r>
            <a:endParaRPr/>
          </a:p>
          <a:p>
            <a:pPr indent="-279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GB" sz="4400"/>
              <a:t>3</a:t>
            </a:r>
            <a:endParaRPr/>
          </a:p>
          <a:p>
            <a:pPr indent="-279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GB" sz="4400"/>
              <a:t>4</a:t>
            </a:r>
            <a:endParaRPr/>
          </a:p>
          <a:p>
            <a:pPr indent="-279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Char char="•"/>
            </a:pPr>
            <a:r>
              <a:rPr lang="en-GB" sz="4400"/>
              <a:t>5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t/>
            </a:r>
            <a:endParaRPr sz="4400"/>
          </a:p>
        </p:txBody>
      </p:sp>
      <p:sp>
        <p:nvSpPr>
          <p:cNvPr id="240" name="Google Shape;240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3200"/>
              <a:buFont typeface="Bebas Neue"/>
              <a:buNone/>
            </a:pPr>
            <a:r>
              <a:rPr lang="en-GB" sz="3200">
                <a:solidFill>
                  <a:srgbClr val="ED6D2C"/>
                </a:solidFill>
              </a:rPr>
              <a:t>1.5 Papildoma užduotis</a:t>
            </a:r>
            <a:endParaRPr/>
          </a:p>
        </p:txBody>
      </p:sp>
      <p:sp>
        <p:nvSpPr>
          <p:cNvPr id="246" name="Google Shape;246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E75B5"/>
              </a:buClr>
              <a:buSzPts val="3200"/>
              <a:buChar char="•"/>
            </a:pPr>
            <a:r>
              <a:rPr lang="en-GB" sz="3200">
                <a:solidFill>
                  <a:srgbClr val="2E75B5"/>
                </a:solidFill>
              </a:rPr>
              <a:t>Savarankiškas darbas ir apmąstymai šiuo klausimu: - Kodėl suaugusieji ir pedagogai socialinius tinklus daugiausia suvokia kaip pavojų? -Mokiniai parengs ir pakomentuos šį klausimą trumpoje esė (apie 300 žodžių). Šis rašinys bus išdalintas arba įkeltas į diską, kad juo būtų galima pasidalinti. </a:t>
            </a:r>
            <a:r>
              <a:rPr lang="en-GB" sz="3200">
                <a:solidFill>
                  <a:srgbClr val="2E75B5"/>
                </a:solidFill>
              </a:rPr>
              <a:t> </a:t>
            </a:r>
            <a:endParaRPr/>
          </a:p>
        </p:txBody>
      </p:sp>
      <p:sp>
        <p:nvSpPr>
          <p:cNvPr id="247" name="Google Shape;247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0a36d43bc7_0_161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sp>
        <p:nvSpPr>
          <p:cNvPr id="253" name="Google Shape;253;g10a36d43bc7_0_161"/>
          <p:cNvSpPr txBox="1"/>
          <p:nvPr/>
        </p:nvSpPr>
        <p:spPr>
          <a:xfrm>
            <a:off x="2377540" y="1859350"/>
            <a:ext cx="80301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lang="en-GB" sz="200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AČIŪ!</a:t>
            </a:r>
            <a:endParaRPr b="0" i="0" sz="20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10a36d43bc7_0_161"/>
          <p:cNvSpPr txBox="1"/>
          <p:nvPr/>
        </p:nvSpPr>
        <p:spPr>
          <a:xfrm>
            <a:off x="310558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g10a36d43bc7_0_161"/>
          <p:cNvSpPr txBox="1"/>
          <p:nvPr/>
        </p:nvSpPr>
        <p:spPr>
          <a:xfrm>
            <a:off x="390265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g10a36d43bc7_0_161"/>
          <p:cNvSpPr txBox="1"/>
          <p:nvPr/>
        </p:nvSpPr>
        <p:spPr>
          <a:xfrm>
            <a:off x="4677279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10a36d43bc7_0_161"/>
          <p:cNvSpPr txBox="1"/>
          <p:nvPr/>
        </p:nvSpPr>
        <p:spPr>
          <a:xfrm>
            <a:off x="5489892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g10a36d43bc7_0_161"/>
          <p:cNvSpPr txBox="1"/>
          <p:nvPr/>
        </p:nvSpPr>
        <p:spPr>
          <a:xfrm>
            <a:off x="7024801" y="1859340"/>
            <a:ext cx="67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g10a36d43bc7_0_161"/>
          <p:cNvSpPr txBox="1"/>
          <p:nvPr/>
        </p:nvSpPr>
        <p:spPr>
          <a:xfrm>
            <a:off x="7792611" y="1816476"/>
            <a:ext cx="678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g10a36d43bc7_0_161"/>
          <p:cNvSpPr txBox="1"/>
          <p:nvPr/>
        </p:nvSpPr>
        <p:spPr>
          <a:xfrm>
            <a:off x="8568436" y="1859340"/>
            <a:ext cx="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7200"/>
              <a:buFont typeface="Bebas Neue"/>
              <a:buNone/>
            </a:pPr>
            <a:r>
              <a:rPr lang="en-GB" sz="7200">
                <a:solidFill>
                  <a:srgbClr val="ED6D2C"/>
                </a:solidFill>
              </a:rPr>
              <a:t>2 modulis</a:t>
            </a:r>
            <a:r>
              <a:rPr lang="en-GB" sz="7200">
                <a:solidFill>
                  <a:srgbClr val="ED6D2C"/>
                </a:solidFill>
              </a:rPr>
              <a:t> – 1 dalis</a:t>
            </a:r>
            <a:endParaRPr/>
          </a:p>
        </p:txBody>
      </p:sp>
      <p:sp>
        <p:nvSpPr>
          <p:cNvPr id="176" name="Google Shape;176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solidFill>
                <a:srgbClr val="ED6D2C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5400">
                <a:solidFill>
                  <a:srgbClr val="ED6D2C"/>
                </a:solidFill>
              </a:rPr>
              <a:t>TIKSLAS: </a:t>
            </a:r>
            <a:r>
              <a:rPr lang="en-GB" sz="5400">
                <a:solidFill>
                  <a:srgbClr val="7F7F7F"/>
                </a:solidFill>
              </a:rPr>
              <a:t>suprasti socialinių tinklų </a:t>
            </a:r>
            <a:r>
              <a:rPr lang="en-GB" sz="5400">
                <a:solidFill>
                  <a:srgbClr val="00B0F0"/>
                </a:solidFill>
              </a:rPr>
              <a:t>naudą</a:t>
            </a:r>
            <a:r>
              <a:rPr lang="en-GB" sz="5400">
                <a:solidFill>
                  <a:srgbClr val="7F7F7F"/>
                </a:solidFill>
              </a:rPr>
              <a:t> </a:t>
            </a:r>
            <a:endParaRPr sz="5400">
              <a:solidFill>
                <a:srgbClr val="7F7F7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5400">
                <a:solidFill>
                  <a:srgbClr val="7F7F7F"/>
                </a:solidFill>
              </a:rPr>
              <a:t> 1.1 veikla: temos pristatymas.</a:t>
            </a:r>
            <a:endParaRPr sz="5400">
              <a:solidFill>
                <a:srgbClr val="7F7F7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5818E"/>
              </a:buClr>
              <a:buSzPts val="5400"/>
              <a:buNone/>
            </a:pPr>
            <a:r>
              <a:t/>
            </a:r>
            <a:endParaRPr sz="5400">
              <a:solidFill>
                <a:srgbClr val="ED6D2C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7400"/>
              <a:buNone/>
            </a:pPr>
            <a:r>
              <a:t/>
            </a:r>
            <a:endParaRPr b="0" sz="7400">
              <a:solidFill>
                <a:srgbClr val="262626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77" name="Google Shape;177;p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3200"/>
              <a:buFont typeface="Bebas Neue"/>
              <a:buNone/>
            </a:pPr>
            <a:r>
              <a:rPr lang="en-GB" sz="3200">
                <a:solidFill>
                  <a:srgbClr val="ED6D2C"/>
                </a:solidFill>
              </a:rPr>
              <a:t>Instrukcijos mokytojams</a:t>
            </a:r>
            <a:endParaRPr/>
          </a:p>
        </p:txBody>
      </p:sp>
      <p:sp>
        <p:nvSpPr>
          <p:cNvPr id="183" name="Google Shape;18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2540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5B5"/>
              </a:buClr>
              <a:buSzPts val="2400"/>
              <a:buChar char="•"/>
            </a:pPr>
            <a:r>
              <a:rPr lang="en-GB" sz="2400">
                <a:solidFill>
                  <a:srgbClr val="2E75B5"/>
                </a:solidFill>
              </a:rPr>
              <a:t>Pateikiame įvairių užduočių, susijusių su tema "Socialinių tinklų nauda", kurias mokytojai gali naudoti visas arba iš dalies, atsižvelgdami į savo tikslus ir į tai, kas jiems atrodo tinkamiausia atsižvelgiant į mokinių kompetencijas ir poreikius.</a:t>
            </a:r>
            <a:endParaRPr sz="2400">
              <a:solidFill>
                <a:srgbClr val="2E75B5"/>
              </a:solidFill>
            </a:endParaRPr>
          </a:p>
          <a:p>
            <a:pPr indent="-2540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E75B5"/>
              </a:buClr>
              <a:buSzPts val="2400"/>
              <a:buChar char="•"/>
            </a:pPr>
            <a:r>
              <a:rPr lang="en-GB" sz="2400">
                <a:solidFill>
                  <a:srgbClr val="2E75B5"/>
                </a:solidFill>
              </a:rPr>
              <a:t>Tikslas - pateikti plačią ir bendrą idėją apie socialinių tinklų naudojimą ir jos teigiamus aspektus kiekvieno žmogaus gyvenime</a:t>
            </a:r>
            <a:endParaRPr sz="2400">
              <a:solidFill>
                <a:srgbClr val="2E75B5"/>
              </a:solidFill>
            </a:endParaRPr>
          </a:p>
          <a:p>
            <a:pPr indent="-266700" lvl="0" marL="228600" rtl="0" algn="l">
              <a:spcBef>
                <a:spcPts val="1000"/>
              </a:spcBef>
              <a:spcAft>
                <a:spcPts val="0"/>
              </a:spcAft>
              <a:buClr>
                <a:srgbClr val="2E75B5"/>
              </a:buClr>
              <a:buSzPts val="2400"/>
              <a:buChar char="•"/>
            </a:pPr>
            <a:r>
              <a:rPr lang="en-GB" sz="2400">
                <a:solidFill>
                  <a:srgbClr val="2E75B5"/>
                </a:solidFill>
              </a:rPr>
              <a:t>Veikla gali būti organizuojama per 4 pamokas (po 45 min. - 1 val.), o papildoma veikla - kaip namų darbas.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184" name="Google Shape;184;p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4000"/>
              <a:buFont typeface="Bebas Neue"/>
              <a:buNone/>
            </a:pPr>
            <a:r>
              <a:rPr lang="en-GB" sz="4000">
                <a:solidFill>
                  <a:srgbClr val="ED6D2C"/>
                </a:solidFill>
              </a:rPr>
              <a:t>1.2 Kaip jūs naudojatės socialiniais tinklais? </a:t>
            </a:r>
            <a:endParaRPr/>
          </a:p>
        </p:txBody>
      </p:sp>
      <p:sp>
        <p:nvSpPr>
          <p:cNvPr id="190" name="Google Shape;190;p4"/>
          <p:cNvSpPr txBox="1"/>
          <p:nvPr>
            <p:ph idx="1" type="body"/>
          </p:nvPr>
        </p:nvSpPr>
        <p:spPr>
          <a:xfrm>
            <a:off x="838200" y="1690699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305473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GB" sz="4842">
                <a:latin typeface="Arial"/>
                <a:ea typeface="Arial"/>
                <a:cs typeface="Arial"/>
                <a:sym typeface="Arial"/>
              </a:rPr>
              <a:t>Kaip manote, ar socialiniai tinklai teigiamai ar neigiamai paveikė jūsų gyvenimą?</a:t>
            </a:r>
            <a:endParaRPr sz="48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labiau teigiamai. Galiu palaikyti ryšį su draugais ir šeima bei būti nuolat informuojamas apie pasaulio įvykius.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labiau neigiamai, per daug laiko praleidžiu skaitydamas ir peržiūrėdamas kitų žmonių gyvenimus ir įvykių faktus, užuot susitelkęs į save.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Manau, kad socialiniai tinklai mane paveikė ir teigiamai, ir neigiamai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7211"/>
              <a:buNone/>
            </a:pPr>
            <a:r>
              <a:t/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305473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GB" sz="4842">
                <a:latin typeface="Arial"/>
                <a:ea typeface="Arial"/>
                <a:cs typeface="Arial"/>
                <a:sym typeface="Arial"/>
              </a:rPr>
              <a:t>Socialiniai tinklai turi daugiau neigiamų ar teigiamų aspektų?</a:t>
            </a:r>
            <a:endParaRPr sz="48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Neigiamų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Teigiamų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305473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GB" sz="4842">
                <a:latin typeface="Arial"/>
                <a:ea typeface="Arial"/>
                <a:cs typeface="Arial"/>
                <a:sym typeface="Arial"/>
              </a:rPr>
              <a:t>Per kur dažniausiai naudojatės socialiniais tinklais?</a:t>
            </a:r>
            <a:endParaRPr sz="48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Išmanusis telefonas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Kompiuteris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Planšetinis kompiuteris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305473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GB" sz="4842">
                <a:latin typeface="Arial"/>
                <a:ea typeface="Arial"/>
                <a:cs typeface="Arial"/>
                <a:sym typeface="Arial"/>
              </a:rPr>
              <a:t>Kiek laiko praleidžiate socialiniuose tinkluose per dieną?</a:t>
            </a:r>
            <a:endParaRPr sz="48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Maždaug 1 valandą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2-3 valandas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4-5 valandas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228193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GB" sz="4042">
                <a:latin typeface="Arial"/>
                <a:ea typeface="Arial"/>
                <a:cs typeface="Arial"/>
                <a:sym typeface="Arial"/>
              </a:rPr>
              <a:t>6 valandas ir daugiau</a:t>
            </a:r>
            <a:endParaRPr sz="4042">
              <a:latin typeface="Arial"/>
              <a:ea typeface="Arial"/>
              <a:cs typeface="Arial"/>
              <a:sym typeface="Arial"/>
            </a:endParaRPr>
          </a:p>
          <a:p>
            <a:pPr indent="-16402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16402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91" name="Google Shape;191;p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4000"/>
              <a:buFont typeface="Bebas Neue"/>
              <a:buNone/>
            </a:pPr>
            <a:r>
              <a:rPr lang="en-GB" sz="4000">
                <a:solidFill>
                  <a:srgbClr val="ED6D2C"/>
                </a:solidFill>
              </a:rPr>
              <a:t>1.2 Kaip jūs naudojatės socialiniais tinklais? </a:t>
            </a:r>
            <a:endParaRPr/>
          </a:p>
        </p:txBody>
      </p:sp>
      <p:sp>
        <p:nvSpPr>
          <p:cNvPr id="197" name="Google Shape;197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5. Kiek kartų per dieną savo paskyrose publikuojate nuotraukas, komentarus ir t. t.?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Labai dažnai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Dažnai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Vidutiniškai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Beveik niekada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sz="1200">
                <a:latin typeface="Arial"/>
                <a:ea typeface="Arial"/>
                <a:cs typeface="Arial"/>
                <a:sym typeface="Arial"/>
              </a:rPr>
              <a:t>6. Kokiu tikslu naudojatės socialiniais tinklais?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Susirasti draugų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Socializuotis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Sužinoti naujienas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Sužinoti apie įvairius renginius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Kiti…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1600"/>
              <a:buChar char="•"/>
            </a:pPr>
            <a:r>
              <a:rPr lang="en-GB" sz="1600">
                <a:solidFill>
                  <a:srgbClr val="0070C0"/>
                </a:solidFill>
              </a:rPr>
              <a:t>Diskusija. Pasidalinkime atsakymais!</a:t>
            </a:r>
            <a:endParaRPr/>
          </a:p>
        </p:txBody>
      </p:sp>
      <p:sp>
        <p:nvSpPr>
          <p:cNvPr id="198" name="Google Shape;198;p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4000"/>
              <a:buFont typeface="Bebas Neue"/>
              <a:buNone/>
            </a:pPr>
            <a:r>
              <a:rPr lang="en-GB" sz="4000">
                <a:solidFill>
                  <a:srgbClr val="ED6D2C"/>
                </a:solidFill>
              </a:rPr>
              <a:t>1.3: </a:t>
            </a:r>
            <a:r>
              <a:rPr lang="en-GB" sz="4000">
                <a:solidFill>
                  <a:srgbClr val="ED6D2C"/>
                </a:solidFill>
              </a:rPr>
              <a:t>Dviprasmiškas požiūris į socialinius tinklus</a:t>
            </a:r>
            <a:endParaRPr/>
          </a:p>
        </p:txBody>
      </p:sp>
      <p:sp>
        <p:nvSpPr>
          <p:cNvPr id="204" name="Google Shape;204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/>
              <a:t>Kalbėdami apie socialinius tinklus, gana dažnai susiduriame su dvejopu požiūriu: arba labai neigiamu, arba labai teigiamu požiūriu į jų naudojimą, ypač kai susiduriame su jų populiarumu tarp jaunosios kartos atstovų. Pozicijos gali skirtis priklausomai nuo amžiaus grupių: suaugusieji turi daugiau neigiamų nuomonių apie socialinius tinklus nei jaunesni.                         Kaip manote, kodėl taip atsitinka?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GB" sz="2400"/>
              <a:t>Kokia jūsų tėvų nuomonė apie socialinius tinklus?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</p:txBody>
      </p:sp>
      <p:sp>
        <p:nvSpPr>
          <p:cNvPr id="205" name="Google Shape;205;p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"/>
          <p:cNvSpPr txBox="1"/>
          <p:nvPr>
            <p:ph type="title"/>
          </p:nvPr>
        </p:nvSpPr>
        <p:spPr>
          <a:xfrm>
            <a:off x="838200" y="527538"/>
            <a:ext cx="10515600" cy="11631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ct val="100000"/>
              <a:buFont typeface="Bebas Neue"/>
              <a:buNone/>
            </a:pPr>
            <a:br>
              <a:rPr lang="en-GB" sz="2400" cap="none">
                <a:solidFill>
                  <a:srgbClr val="ED6D2C"/>
                </a:solidFill>
              </a:rPr>
            </a:br>
            <a:r>
              <a:rPr lang="en-GB" sz="3100">
                <a:solidFill>
                  <a:srgbClr val="ED6D2C"/>
                </a:solidFill>
              </a:rPr>
              <a:t>Parents’ top concerns for Social Media: put yourself into their shoes..</a:t>
            </a:r>
            <a:br>
              <a:rPr lang="en-GB" sz="3100"/>
            </a:br>
            <a:br>
              <a:rPr lang="en-GB" sz="3100" cap="none">
                <a:solidFill>
                  <a:srgbClr val="ED6D2C"/>
                </a:solidFill>
              </a:rPr>
            </a:br>
            <a:br>
              <a:rPr lang="en-GB" cap="none"/>
            </a:br>
            <a:endParaRPr/>
          </a:p>
        </p:txBody>
      </p:sp>
      <p:sp>
        <p:nvSpPr>
          <p:cNvPr id="211" name="Google Shape;211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 fontScale="25000"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31746"/>
              <a:buNone/>
            </a:pPr>
            <a:r>
              <a:rPr lang="en-GB" sz="63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Tačiau naudojimo sustabdyti neįmanoma. Jį galima (ir reikia) kontroliuoti.</a:t>
            </a:r>
            <a:endParaRPr sz="6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ct val="30158"/>
              <a:buNone/>
            </a:pPr>
            <a:r>
              <a:rPr lang="en-GB" sz="63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Toliau išvardyti pagrindiniai tėvų abejonių keliantys aspektai, susiję su vaikų naudojimusi socialiniais tinklais:</a:t>
            </a:r>
            <a:br>
              <a:rPr lang="en-GB" sz="1900">
                <a:solidFill>
                  <a:srgbClr val="0070C0"/>
                </a:solidFill>
              </a:rPr>
            </a:br>
            <a:endParaRPr sz="1900">
              <a:solidFill>
                <a:srgbClr val="0070C0"/>
              </a:solidFill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Miego trūkumas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(58%)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Fizinio aktyvumo nepakankamumas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(57%)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Nepakankamas dėmesys mokslams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(52%)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Žalingas dėmesio poreikis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(51%)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Tiesioginio (face to face) bendravimo nepakankamumas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(49%)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Per ankstyvas seksualinis įsitraukimas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(45%)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Nepakankamas asmeninis privatumas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(oversharing) (44%)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SUSIDŪRIMAS SU PRIEVARTAUTOJAIS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(41%)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NEAPYKANTOS KURSTYMAS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(41%)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GEBĖJIMO SUSIKAUPTI SLOPINIMAS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(37%)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PATYČIŲ PATYRIMAS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(35%)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PATYČIOS IŠ KItų (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8%)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22653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Kiti </a:t>
            </a:r>
            <a:r>
              <a:rPr b="0" lang="en-GB" sz="4050">
                <a:latin typeface="Arial"/>
                <a:ea typeface="Arial"/>
                <a:cs typeface="Arial"/>
                <a:sym typeface="Arial"/>
              </a:rPr>
              <a:t> (5%) </a:t>
            </a:r>
            <a:endParaRPr sz="3250">
              <a:latin typeface="Arial"/>
              <a:ea typeface="Arial"/>
              <a:cs typeface="Arial"/>
              <a:sym typeface="Arial"/>
            </a:endParaRPr>
          </a:p>
          <a:p>
            <a:pPr indent="-190182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1428"/>
              <a:buNone/>
            </a:pPr>
            <a:r>
              <a:rPr lang="en-GB" sz="3500"/>
              <a:t>sourcr: https://www.digitalinformationworld.com/2020/09/58-percent-of-parents-think-social-media-has-a-net-negative-effect-on-their-teens.html</a:t>
            </a:r>
            <a:br>
              <a:rPr lang="en-GB"/>
            </a:br>
            <a:endParaRPr/>
          </a:p>
        </p:txBody>
      </p:sp>
      <p:sp>
        <p:nvSpPr>
          <p:cNvPr id="212" name="Google Shape;212;p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"/>
          <p:cNvSpPr txBox="1"/>
          <p:nvPr>
            <p:ph type="title"/>
          </p:nvPr>
        </p:nvSpPr>
        <p:spPr>
          <a:xfrm>
            <a:off x="838200" y="432100"/>
            <a:ext cx="10515600" cy="13257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2800"/>
              <a:buFont typeface="Bebas Neue"/>
              <a:buNone/>
            </a:pPr>
            <a:r>
              <a:rPr lang="en-GB" sz="2800">
                <a:solidFill>
                  <a:srgbClr val="ED6D2C"/>
                </a:solidFill>
              </a:rPr>
              <a:t>Skirtingos kartos</a:t>
            </a:r>
            <a:endParaRPr/>
          </a:p>
        </p:txBody>
      </p:sp>
      <p:sp>
        <p:nvSpPr>
          <p:cNvPr id="218" name="Google Shape;218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260350" lvl="0" marL="228600" rtl="0" algn="l"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300"/>
              <a:buChar char="•"/>
            </a:pPr>
            <a:r>
              <a:rPr lang="en-GB" sz="1800">
                <a:solidFill>
                  <a:srgbClr val="E36C09"/>
                </a:solidFill>
              </a:rPr>
              <a:t>Kokia jūsų tėvų nuomonė? Surinkite tėvų atsakymus ir juos aptarkite su klasės draugais.</a:t>
            </a:r>
            <a:endParaRPr sz="1800">
              <a:solidFill>
                <a:srgbClr val="E36C09"/>
              </a:solidFill>
            </a:endParaRPr>
          </a:p>
          <a:p>
            <a:pPr indent="-260350" lvl="0" marL="228600" rtl="0" algn="l"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2300"/>
              <a:buChar char="•"/>
            </a:pPr>
            <a:r>
              <a:rPr lang="en-GB" sz="1800">
                <a:solidFill>
                  <a:srgbClr val="E36C09"/>
                </a:solidFill>
              </a:rPr>
              <a:t>Naudokitės toliau pateikta apklausa, kad paklaustumėte savo tėvų:  Kokie, jūsų nuomone, socialinių tinklų pavojai jūsų vaikams?  (galite pasirinkti ne daugiau kaip 3 variantus)</a:t>
            </a:r>
            <a:endParaRPr sz="1800">
              <a:solidFill>
                <a:srgbClr val="E36C09"/>
              </a:solidFill>
            </a:endParaRPr>
          </a:p>
          <a:p>
            <a:pPr indent="0" lvl="0" marL="2286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MIEGO TRŪKUMAS 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FIZINIO AKTYVUMO NEPAKANKAMUMAS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NEPAKANKAMAS DĖMESYS MOKSLAMS 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ŽALINGAS DĖMESIO POREIKIS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tiesioginio (face to face) bendravimo nepakankamumas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per ankstyvas seksualinis įsitraukimas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nepakankamas asmeninis privatumas (oversharing) 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susidūrimas su prievartautojais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neapykantos kurstymas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gebėjimo susikaupti slopinimas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patyčių patyrimas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Patyčios iš kitų </a:t>
            </a:r>
            <a:endParaRPr sz="1800">
              <a:solidFill>
                <a:srgbClr val="0070C0"/>
              </a:solidFill>
            </a:endParaRPr>
          </a:p>
          <a:p>
            <a:pPr indent="-228600" lvl="0" marL="228600" rtl="0" algn="l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Bebas Neue"/>
              <a:buChar char="•"/>
            </a:pPr>
            <a:r>
              <a:rPr lang="en-GB" sz="1800">
                <a:solidFill>
                  <a:srgbClr val="0070C0"/>
                </a:solidFill>
              </a:rPr>
              <a:t>Kiti: __________________________________________</a:t>
            </a:r>
            <a:endParaRPr sz="1800">
              <a:solidFill>
                <a:srgbClr val="0070C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0070C0"/>
                </a:solidFill>
              </a:rPr>
              <a:t>Pasidalinkite atsakymais su klasės draugais!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9" name="Google Shape;219;p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6D2C"/>
              </a:buClr>
              <a:buSzPts val="3600"/>
              <a:buFont typeface="Bebas Neue"/>
              <a:buNone/>
            </a:pPr>
            <a:r>
              <a:rPr lang="en-GB" sz="3600">
                <a:solidFill>
                  <a:srgbClr val="ED6D2C"/>
                </a:solidFill>
              </a:rPr>
              <a:t>1.4: Socialinių tinklų nauda</a:t>
            </a:r>
            <a:endParaRPr/>
          </a:p>
        </p:txBody>
      </p:sp>
      <p:sp>
        <p:nvSpPr>
          <p:cNvPr id="225" name="Google Shape;225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0" lang="en-GB" sz="2300"/>
              <a:t>Dažniau skaitome apie socialinių tinklų pavojus ir nesaugumą, o ne apie jų privalumus. Paprastai taip žmonės reaguoja į naujovę, kurios galios ir potencialo jie dar nesupranta.</a:t>
            </a:r>
            <a:endParaRPr b="0" sz="23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0" lang="en-GB" sz="2300"/>
              <a:t>Dabar sutelkime dėmesį į šių technologinių priemonių naudą:</a:t>
            </a:r>
            <a:endParaRPr b="0" sz="23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0" lang="en-GB" sz="2300"/>
              <a:t>Kokie, jūsų nuomone, yra jų privalumai? </a:t>
            </a:r>
            <a:endParaRPr b="0" sz="2300"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23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b="0" lang="en-GB" sz="2300"/>
              <a:t>Sukryžiuokite toliau išvardytas funkcijas, išdėstydami jas nuo mažiausiai iki labiausiai tinkamų jūsų požiūriu.</a:t>
            </a:r>
            <a:endParaRPr b="0" sz="23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2300"/>
          </a:p>
          <a:p>
            <a:pPr indent="-1587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0"/>
          </a:p>
          <a:p>
            <a:pPr indent="-1587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 b="0"/>
          </a:p>
          <a:p>
            <a:pPr indent="-15875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6" name="Google Shape;226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