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12192000"/>
  <p:notesSz cx="6858000" cy="9144000"/>
  <p:embeddedFontLst>
    <p:embeddedFont>
      <p:font typeface="Bebas Neue"/>
      <p:regular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5" roundtripDataSignature="AMtx7mj8Hm/x8OihvQs3OSgbS8h0lNPN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2397E7A-C66E-43E2-B2D5-B47AE7096BC2}">
  <a:tblStyle styleId="{72397E7A-C66E-43E2-B2D5-B47AE7096BC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font" Target="fonts/Bebas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unsplash.com/@phonvanna?utm_source=unsplash&amp;utm_medium=referral&amp;utm_content=creditCopyText" TargetMode="External"/><Relationship Id="rId3" Type="http://schemas.openxmlformats.org/officeDocument/2006/relationships/hyperlink" Target="https://unsplash.com/@phonvanna?utm_source=unsplash&amp;utm_medium=referral&amp;utm_content=creditCopyText" TargetMode="External"/><Relationship Id="rId4" Type="http://schemas.openxmlformats.org/officeDocument/2006/relationships/hyperlink" Target="https://unsplash.com/s/photos/smart-phone?utm_source=unsplash&amp;utm_medium=referral&amp;utm_content=creditCopyText" TargetMode="External"/><Relationship Id="rId9" Type="http://schemas.openxmlformats.org/officeDocument/2006/relationships/hyperlink" Target="https://unsplash.com/s/photos/smart-phone?utm_source=unsplash&amp;utm_medium=referral&amp;utm_content=creditCopyText" TargetMode="External"/><Relationship Id="rId5" Type="http://schemas.openxmlformats.org/officeDocument/2006/relationships/hyperlink" Target="https://unsplash.com/s/photos/smart-phone?utm_source=unsplash&amp;utm_medium=referral&amp;utm_content=creditCopyText" TargetMode="External"/><Relationship Id="rId6" Type="http://schemas.openxmlformats.org/officeDocument/2006/relationships/hyperlink" Target="https://unsplash.com/@yirage?utm_source=unsplash&amp;utm_medium=referral&amp;utm_content=creditCopyText" TargetMode="External"/><Relationship Id="rId7" Type="http://schemas.openxmlformats.org/officeDocument/2006/relationships/hyperlink" Target="https://unsplash.com/@yirage?utm_source=unsplash&amp;utm_medium=referral&amp;utm_content=creditCopyText" TargetMode="External"/><Relationship Id="rId8" Type="http://schemas.openxmlformats.org/officeDocument/2006/relationships/hyperlink" Target="https://unsplash.com/s/photos/smart-phone?utm_source=unsplash&amp;utm_medium=referral&amp;utm_content=creditCopyText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321178bf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g10321178bf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g10321178bf2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dcaae2099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gdcaae2099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dcaae20990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gdcaae20990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dcaae20990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Photo by</a:t>
            </a:r>
            <a:r>
              <a:rPr lang="en-US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2"/>
              </a:rPr>
              <a:t> </a:t>
            </a:r>
            <a:r>
              <a:rPr lang="en-US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Vanna Phon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 on</a:t>
            </a:r>
            <a:r>
              <a:rPr lang="en-US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4"/>
              </a:rPr>
              <a:t> </a:t>
            </a:r>
            <a:r>
              <a:rPr lang="en-US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Unsplash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100">
                <a:latin typeface="Arial"/>
                <a:ea typeface="Arial"/>
                <a:cs typeface="Arial"/>
                <a:sym typeface="Arial"/>
              </a:rPr>
              <a:t>Photo by</a:t>
            </a:r>
            <a:r>
              <a:rPr lang="en-US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6"/>
              </a:rPr>
              <a:t> </a:t>
            </a:r>
            <a:r>
              <a:rPr lang="en-US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Andriyko Podilnyk</a:t>
            </a:r>
            <a:r>
              <a:rPr lang="en-US" sz="1100">
                <a:latin typeface="Arial"/>
                <a:ea typeface="Arial"/>
                <a:cs typeface="Arial"/>
                <a:sym typeface="Arial"/>
              </a:rPr>
              <a:t> on</a:t>
            </a:r>
            <a:r>
              <a:rPr lang="en-US" sz="1100">
                <a:solidFill>
                  <a:schemeClr val="hlink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8"/>
              </a:rPr>
              <a:t> </a:t>
            </a:r>
            <a:r>
              <a:rPr lang="en-US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Unsplash</a:t>
            </a:r>
            <a:endParaRPr/>
          </a:p>
        </p:txBody>
      </p:sp>
      <p:sp>
        <p:nvSpPr>
          <p:cNvPr id="185" name="Google Shape;185;gdcaae20990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b67b17d110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gb67b17d110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3" name="Google Shape;193;gb67b17d110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dcaae20990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May need some more scaffolding to help students write the poem. </a:t>
            </a:r>
            <a:endParaRPr/>
          </a:p>
        </p:txBody>
      </p:sp>
      <p:sp>
        <p:nvSpPr>
          <p:cNvPr id="199" name="Google Shape;199;gdcaae20990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dcaae20990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9" name="Google Shape;209;gdcaae20990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0321178bf2_0_1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7" name="Google Shape;217;g10321178bf2_0_1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Bebas Neue"/>
                <a:ea typeface="Bebas Neue"/>
                <a:cs typeface="Bebas Neue"/>
                <a:sym typeface="Bebas Neue"/>
              </a:defRPr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1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845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829922" y="82007"/>
            <a:ext cx="1608938" cy="459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7756"/>
            <a:ext cx="459799" cy="4597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7;p4"/>
          <p:cNvCxnSpPr/>
          <p:nvPr/>
        </p:nvCxnSpPr>
        <p:spPr>
          <a:xfrm>
            <a:off x="838200" y="6173597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" name="Google Shape;18;p4"/>
          <p:cNvCxnSpPr/>
          <p:nvPr/>
        </p:nvCxnSpPr>
        <p:spPr>
          <a:xfrm>
            <a:off x="838200" y="593412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youtu.be/NlGyTp4Nd4M" TargetMode="External"/><Relationship Id="rId4" Type="http://schemas.openxmlformats.org/officeDocument/2006/relationships/hyperlink" Target="https://www.youtube.com/watch?v=NlGyTp4Nd4M" TargetMode="External"/><Relationship Id="rId5" Type="http://schemas.openxmlformats.org/officeDocument/2006/relationships/hyperlink" Target="https://www.youtube.com/watch?v=NlGyTp4Nd4M" TargetMode="External"/><Relationship Id="rId6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0321178bf2_0_0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</p:txBody>
      </p:sp>
      <p:sp>
        <p:nvSpPr>
          <p:cNvPr id="82" name="Google Shape;82;g10321178bf2_0_0"/>
          <p:cNvSpPr txBox="1"/>
          <p:nvPr/>
        </p:nvSpPr>
        <p:spPr>
          <a:xfrm>
            <a:off x="423076" y="1627375"/>
            <a:ext cx="50955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Socialiniai tinklai:</a:t>
            </a:r>
            <a:r>
              <a:rPr lang="en-US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</a:t>
            </a:r>
            <a:r>
              <a:rPr lang="en-US" sz="54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nauda </a:t>
            </a:r>
            <a:r>
              <a:rPr lang="en-US" sz="5400">
                <a:solidFill>
                  <a:schemeClr val="dk2"/>
                </a:solidFill>
                <a:latin typeface="Bebas Neue"/>
                <a:ea typeface="Bebas Neue"/>
                <a:cs typeface="Bebas Neue"/>
                <a:sym typeface="Bebas Neue"/>
              </a:rPr>
              <a:t>ir</a:t>
            </a:r>
            <a:r>
              <a:rPr lang="en-US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pavojai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10321178bf2_0_0"/>
          <p:cNvSpPr/>
          <p:nvPr/>
        </p:nvSpPr>
        <p:spPr>
          <a:xfrm>
            <a:off x="5861927" y="683063"/>
            <a:ext cx="5491873" cy="5491873"/>
          </a:xfrm>
          <a:custGeom>
            <a:rect b="b" l="l" r="r" t="t"/>
            <a:pathLst>
              <a:path extrusionOk="0" h="5491873" w="5491873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g10321178bf2_0_0"/>
          <p:cNvSpPr/>
          <p:nvPr/>
        </p:nvSpPr>
        <p:spPr>
          <a:xfrm>
            <a:off x="6546484" y="1356586"/>
            <a:ext cx="4122742" cy="4099744"/>
          </a:xfrm>
          <a:custGeom>
            <a:rect b="b" l="l" r="r" t="t"/>
            <a:pathLst>
              <a:path extrusionOk="0" h="4099744" w="4122742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g10321178bf2_0_0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86" name="Google Shape;86;g10321178bf2_0_0"/>
            <p:cNvSpPr/>
            <p:nvPr/>
          </p:nvSpPr>
          <p:spPr>
            <a:xfrm>
              <a:off x="6678380" y="4930397"/>
              <a:ext cx="3959255" cy="358092"/>
            </a:xfrm>
            <a:custGeom>
              <a:rect b="b" l="l" r="r" t="t"/>
              <a:pathLst>
                <a:path extrusionOk="0" h="358092" w="3959255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" name="Google Shape;87;g10321178bf2_0_0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88" name="Google Shape;88;g10321178bf2_0_0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rect b="b" l="l" r="r" t="t"/>
                <a:pathLst>
                  <a:path extrusionOk="0" h="2037493" w="2665157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g10321178bf2_0_0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rect b="b" l="l" r="r" t="t"/>
                <a:pathLst>
                  <a:path extrusionOk="0" h="2037493" w="2665142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g10321178bf2_0_0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rect b="b" l="l" r="r" t="t"/>
                <a:pathLst>
                  <a:path extrusionOk="0" h="1784878" w="2465569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g10321178bf2_0_0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rect b="b" l="l" r="r" t="t"/>
                <a:pathLst>
                  <a:path extrusionOk="0" h="63119" w="57953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g10321178bf2_0_0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rect b="b" l="l" r="r" t="t"/>
                <a:pathLst>
                  <a:path extrusionOk="0" h="2037493" w="2642375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745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" name="Google Shape;93;g10321178bf2_0_0"/>
            <p:cNvSpPr/>
            <p:nvPr/>
          </p:nvSpPr>
          <p:spPr>
            <a:xfrm>
              <a:off x="6678380" y="4791534"/>
              <a:ext cx="3959255" cy="404570"/>
            </a:xfrm>
            <a:custGeom>
              <a:rect b="b" l="l" r="r" t="t"/>
              <a:pathLst>
                <a:path extrusionOk="0" h="404570" w="3959255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g10321178bf2_0_0"/>
            <p:cNvSpPr/>
            <p:nvPr/>
          </p:nvSpPr>
          <p:spPr>
            <a:xfrm>
              <a:off x="7066660" y="4823994"/>
              <a:ext cx="2900922" cy="268820"/>
            </a:xfrm>
            <a:custGeom>
              <a:rect b="b" l="l" r="r" t="t"/>
              <a:pathLst>
                <a:path extrusionOk="0" h="268820" w="2900922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" name="Google Shape;95;g10321178bf2_0_0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96" name="Google Shape;96;g10321178bf2_0_0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97" name="Google Shape;97;g10321178bf2_0_0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rect b="b" l="l" r="r" t="t"/>
                <a:pathLst>
                  <a:path extrusionOk="0" h="2486414" w="2474185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g10321178bf2_0_0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rect b="b" l="l" r="r" t="t"/>
                <a:pathLst>
                  <a:path extrusionOk="0" h="2397852" w="2393716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333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g10321178bf2_0_0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rect b="b" l="l" r="r" t="t"/>
                <a:pathLst>
                  <a:path extrusionOk="0" h="288280" w="2474199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g10321178bf2_0_0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rect b="b" l="l" r="r" t="t"/>
                <a:pathLst>
                  <a:path extrusionOk="0" h="90432" w="89661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g10321178bf2_0_0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rect b="b" l="l" r="r" t="t"/>
                <a:pathLst>
                  <a:path extrusionOk="0" h="89854" w="88536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g10321178bf2_0_0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rect b="b" l="l" r="r" t="t"/>
                <a:pathLst>
                  <a:path extrusionOk="0" h="89291" w="87425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g10321178bf2_0_0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rect b="b" l="l" r="r" t="t"/>
                <a:pathLst>
                  <a:path extrusionOk="0" h="2486414" w="2281081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g10321178bf2_0_0"/>
            <p:cNvSpPr/>
            <p:nvPr/>
          </p:nvSpPr>
          <p:spPr>
            <a:xfrm>
              <a:off x="7707847" y="2701931"/>
              <a:ext cx="1217819" cy="1246115"/>
            </a:xfrm>
            <a:custGeom>
              <a:rect b="b" l="l" r="r" t="t"/>
              <a:pathLst>
                <a:path extrusionOk="0" h="1246115" w="1217819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g10321178bf2_0_0"/>
            <p:cNvSpPr/>
            <p:nvPr/>
          </p:nvSpPr>
          <p:spPr>
            <a:xfrm>
              <a:off x="7720948" y="4077714"/>
              <a:ext cx="1192787" cy="265170"/>
            </a:xfrm>
            <a:custGeom>
              <a:rect b="b" l="l" r="r" t="t"/>
              <a:pathLst>
                <a:path extrusionOk="0" h="265170" w="1192787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6" name="Google Shape;106;g10321178bf2_0_0"/>
            <p:cNvGrpSpPr/>
            <p:nvPr/>
          </p:nvGrpSpPr>
          <p:grpSpPr>
            <a:xfrm>
              <a:off x="7692798" y="2133267"/>
              <a:ext cx="1208175" cy="1815639"/>
              <a:chOff x="7692798" y="2133267"/>
              <a:chExt cx="1208175" cy="1815639"/>
            </a:xfrm>
          </p:grpSpPr>
          <p:sp>
            <p:nvSpPr>
              <p:cNvPr id="107" name="Google Shape;107;g10321178bf2_0_0"/>
              <p:cNvSpPr/>
              <p:nvPr/>
            </p:nvSpPr>
            <p:spPr>
              <a:xfrm>
                <a:off x="8039358" y="3138922"/>
                <a:ext cx="586283" cy="809984"/>
              </a:xfrm>
              <a:custGeom>
                <a:rect b="b" l="l" r="r" t="t"/>
                <a:pathLst>
                  <a:path extrusionOk="0" h="975884" w="586283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g10321178bf2_0_0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rect b="b" l="l" r="r" t="t"/>
                <a:pathLst>
                  <a:path extrusionOk="0" h="756896" w="894598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g10321178bf2_0_0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rect b="b" l="l" r="r" t="t"/>
                <a:pathLst>
                  <a:path extrusionOk="0" h="651283" w="880742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g10321178bf2_0_0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rect b="b" l="l" r="r" t="t"/>
                <a:pathLst>
                  <a:path extrusionOk="0" h="451656" w="365745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g10321178bf2_0_0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rect b="b" l="l" r="r" t="t"/>
                <a:pathLst>
                  <a:path extrusionOk="0" h="510760" w="409979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g10321178bf2_0_0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rect b="b" l="l" r="r" t="t"/>
                <a:pathLst>
                  <a:path extrusionOk="0" h="516643" w="417938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g10321178bf2_0_0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rect b="b" l="l" r="r" t="t"/>
                <a:pathLst>
                  <a:path extrusionOk="0" h="441560" w="369088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g10321178bf2_0_0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rect b="b" l="l" r="r" t="t"/>
                <a:pathLst>
                  <a:path extrusionOk="0" h="884457" w="61315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6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g10321178bf2_0_0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rect b="b" l="l" r="r" t="t"/>
                <a:pathLst>
                  <a:path extrusionOk="0" h="477422" w="36886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157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6" name="Google Shape;116;g10321178bf2_0_0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117" name="Google Shape;117;g10321178bf2_0_0"/>
            <p:cNvSpPr/>
            <p:nvPr/>
          </p:nvSpPr>
          <p:spPr>
            <a:xfrm>
              <a:off x="6900068" y="3202694"/>
              <a:ext cx="634081" cy="507951"/>
            </a:xfrm>
            <a:custGeom>
              <a:rect b="b" l="l" r="r" t="t"/>
              <a:pathLst>
                <a:path extrusionOk="0" h="507951" w="634081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g10321178bf2_0_0"/>
            <p:cNvSpPr/>
            <p:nvPr/>
          </p:nvSpPr>
          <p:spPr>
            <a:xfrm>
              <a:off x="6933523" y="3202681"/>
              <a:ext cx="634096" cy="507981"/>
            </a:xfrm>
            <a:custGeom>
              <a:rect b="b" l="l" r="r" t="t"/>
              <a:pathLst>
                <a:path extrusionOk="0" h="507981" w="634096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g10321178bf2_0_0"/>
            <p:cNvSpPr/>
            <p:nvPr/>
          </p:nvSpPr>
          <p:spPr>
            <a:xfrm>
              <a:off x="6933537" y="3311523"/>
              <a:ext cx="434479" cy="399166"/>
            </a:xfrm>
            <a:custGeom>
              <a:rect b="b" l="l" r="r" t="t"/>
              <a:pathLst>
                <a:path extrusionOk="0" h="399166" w="434479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g10321178bf2_0_0"/>
            <p:cNvSpPr/>
            <p:nvPr/>
          </p:nvSpPr>
          <p:spPr>
            <a:xfrm>
              <a:off x="7149186" y="3282613"/>
              <a:ext cx="231369" cy="348134"/>
            </a:xfrm>
            <a:custGeom>
              <a:rect b="b" l="l" r="r" t="t"/>
              <a:pathLst>
                <a:path extrusionOk="0" h="348134" w="231369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g10321178bf2_0_0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122" name="Google Shape;122;g10321178bf2_0_0"/>
            <p:cNvSpPr/>
            <p:nvPr/>
          </p:nvSpPr>
          <p:spPr>
            <a:xfrm>
              <a:off x="7122399" y="1609330"/>
              <a:ext cx="662852" cy="557290"/>
            </a:xfrm>
            <a:custGeom>
              <a:rect b="b" l="l" r="r" t="t"/>
              <a:pathLst>
                <a:path extrusionOk="0" h="557290" w="662852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g10321178bf2_0_0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g10321178bf2_0_0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5" name="Google Shape;125;g10321178bf2_0_0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126" name="Google Shape;126;g10321178bf2_0_0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rect b="b" l="l" r="r" t="t"/>
                <a:pathLst>
                  <a:path extrusionOk="0" h="361665" w="249419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g10321178bf2_0_0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rect b="b" l="l" r="r" t="t"/>
                <a:pathLst>
                  <a:path extrusionOk="0" h="230060" w="68292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" name="Google Shape;128;g10321178bf2_0_0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129" name="Google Shape;129;g10321178bf2_0_0"/>
            <p:cNvSpPr/>
            <p:nvPr/>
          </p:nvSpPr>
          <p:spPr>
            <a:xfrm>
              <a:off x="6554402" y="2296642"/>
              <a:ext cx="783373" cy="658615"/>
            </a:xfrm>
            <a:custGeom>
              <a:rect b="b" l="l" r="r" t="t"/>
              <a:pathLst>
                <a:path extrusionOk="0" h="658615" w="783373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" name="Google Shape;130;g10321178bf2_0_0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131" name="Google Shape;131;g10321178bf2_0_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g10321178bf2_0_0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g10321178bf2_0_0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rect b="b" l="l" r="r" t="t"/>
                <a:pathLst>
                  <a:path extrusionOk="0" h="400322" w="459801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4" name="Google Shape;134;g10321178bf2_0_0"/>
          <p:cNvGrpSpPr/>
          <p:nvPr/>
        </p:nvGrpSpPr>
        <p:grpSpPr>
          <a:xfrm>
            <a:off x="9139094" y="2321583"/>
            <a:ext cx="1524112" cy="2626814"/>
            <a:chOff x="9139094" y="2321583"/>
            <a:chExt cx="1524112" cy="2626814"/>
          </a:xfrm>
        </p:grpSpPr>
        <p:sp>
          <p:nvSpPr>
            <p:cNvPr id="135" name="Google Shape;135;g10321178bf2_0_0"/>
            <p:cNvSpPr/>
            <p:nvPr/>
          </p:nvSpPr>
          <p:spPr>
            <a:xfrm>
              <a:off x="9193868" y="3272106"/>
              <a:ext cx="50543" cy="104579"/>
            </a:xfrm>
            <a:custGeom>
              <a:rect b="b" l="l" r="r" t="t"/>
              <a:pathLst>
                <a:path extrusionOk="0" h="104579" w="50543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g10321178bf2_0_0"/>
            <p:cNvSpPr/>
            <p:nvPr/>
          </p:nvSpPr>
          <p:spPr>
            <a:xfrm>
              <a:off x="9517384" y="3294205"/>
              <a:ext cx="1145821" cy="639342"/>
            </a:xfrm>
            <a:custGeom>
              <a:rect b="b" l="l" r="r" t="t"/>
              <a:pathLst>
                <a:path extrusionOk="0" h="639342" w="1145821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g10321178bf2_0_0"/>
            <p:cNvSpPr/>
            <p:nvPr/>
          </p:nvSpPr>
          <p:spPr>
            <a:xfrm>
              <a:off x="9139094" y="3360921"/>
              <a:ext cx="424205" cy="379023"/>
            </a:xfrm>
            <a:custGeom>
              <a:rect b="b" l="l" r="r" t="t"/>
              <a:pathLst>
                <a:path extrusionOk="0" h="379023" w="424205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g10321178bf2_0_0"/>
            <p:cNvSpPr/>
            <p:nvPr/>
          </p:nvSpPr>
          <p:spPr>
            <a:xfrm>
              <a:off x="10014434" y="3253029"/>
              <a:ext cx="44978" cy="122620"/>
            </a:xfrm>
            <a:custGeom>
              <a:rect b="b" l="l" r="r" t="t"/>
              <a:pathLst>
                <a:path extrusionOk="0" h="122620" w="44978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g10321178bf2_0_0"/>
            <p:cNvSpPr/>
            <p:nvPr/>
          </p:nvSpPr>
          <p:spPr>
            <a:xfrm>
              <a:off x="9692503" y="3360921"/>
              <a:ext cx="424188" cy="379023"/>
            </a:xfrm>
            <a:custGeom>
              <a:rect b="b" l="l" r="r" t="t"/>
              <a:pathLst>
                <a:path extrusionOk="0" h="379023" w="424188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g10321178bf2_0_0"/>
            <p:cNvSpPr/>
            <p:nvPr/>
          </p:nvSpPr>
          <p:spPr>
            <a:xfrm>
              <a:off x="9557146" y="4877196"/>
              <a:ext cx="125678" cy="56887"/>
            </a:xfrm>
            <a:custGeom>
              <a:rect b="b" l="l" r="r" t="t"/>
              <a:pathLst>
                <a:path extrusionOk="0" h="56887" w="125678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g10321178bf2_0_0"/>
            <p:cNvSpPr/>
            <p:nvPr/>
          </p:nvSpPr>
          <p:spPr>
            <a:xfrm>
              <a:off x="9646360" y="4845162"/>
              <a:ext cx="33765" cy="47918"/>
            </a:xfrm>
            <a:custGeom>
              <a:rect b="b" l="l" r="r" t="t"/>
              <a:pathLst>
                <a:path extrusionOk="0" h="47918" w="33765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g10321178bf2_0_0"/>
            <p:cNvSpPr/>
            <p:nvPr/>
          </p:nvSpPr>
          <p:spPr>
            <a:xfrm>
              <a:off x="10009329" y="4851039"/>
              <a:ext cx="79397" cy="97358"/>
            </a:xfrm>
            <a:custGeom>
              <a:rect b="b" l="l" r="r" t="t"/>
              <a:pathLst>
                <a:path extrusionOk="0" h="97358" w="79397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g10321178bf2_0_0"/>
            <p:cNvSpPr/>
            <p:nvPr/>
          </p:nvSpPr>
          <p:spPr>
            <a:xfrm>
              <a:off x="10030983" y="4802959"/>
              <a:ext cx="47552" cy="67991"/>
            </a:xfrm>
            <a:custGeom>
              <a:rect b="b" l="l" r="r" t="t"/>
              <a:pathLst>
                <a:path extrusionOk="0" h="67991" w="47552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g10321178bf2_0_0"/>
            <p:cNvSpPr/>
            <p:nvPr/>
          </p:nvSpPr>
          <p:spPr>
            <a:xfrm>
              <a:off x="9592821" y="3969676"/>
              <a:ext cx="220411" cy="895508"/>
            </a:xfrm>
            <a:custGeom>
              <a:rect b="b" l="l" r="r" t="t"/>
              <a:pathLst>
                <a:path extrusionOk="0" h="895508" w="220411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g10321178bf2_0_0"/>
            <p:cNvSpPr/>
            <p:nvPr/>
          </p:nvSpPr>
          <p:spPr>
            <a:xfrm>
              <a:off x="9608065" y="3969695"/>
              <a:ext cx="205165" cy="895474"/>
            </a:xfrm>
            <a:custGeom>
              <a:rect b="b" l="l" r="r" t="t"/>
              <a:pathLst>
                <a:path extrusionOk="0" h="895474" w="205165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940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g10321178bf2_0_0"/>
            <p:cNvSpPr/>
            <p:nvPr/>
          </p:nvSpPr>
          <p:spPr>
            <a:xfrm>
              <a:off x="9654013" y="3956722"/>
              <a:ext cx="443687" cy="877944"/>
            </a:xfrm>
            <a:custGeom>
              <a:rect b="b" l="l" r="r" t="t"/>
              <a:pathLst>
                <a:path extrusionOk="0" h="877944" w="443687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g10321178bf2_0_0"/>
            <p:cNvSpPr/>
            <p:nvPr/>
          </p:nvSpPr>
          <p:spPr>
            <a:xfrm>
              <a:off x="9394577" y="3458128"/>
              <a:ext cx="946486" cy="785190"/>
            </a:xfrm>
            <a:custGeom>
              <a:rect b="b" l="l" r="r" t="t"/>
              <a:pathLst>
                <a:path extrusionOk="0" h="785190" w="946486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g10321178bf2_0_0"/>
            <p:cNvSpPr/>
            <p:nvPr/>
          </p:nvSpPr>
          <p:spPr>
            <a:xfrm>
              <a:off x="9562708" y="3747809"/>
              <a:ext cx="778355" cy="495509"/>
            </a:xfrm>
            <a:custGeom>
              <a:rect b="b" l="l" r="r" t="t"/>
              <a:pathLst>
                <a:path extrusionOk="0" h="495509" w="778355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9409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g10321178bf2_0_0"/>
            <p:cNvSpPr/>
            <p:nvPr/>
          </p:nvSpPr>
          <p:spPr>
            <a:xfrm>
              <a:off x="9500596" y="3376686"/>
              <a:ext cx="210494" cy="124734"/>
            </a:xfrm>
            <a:custGeom>
              <a:rect b="b" l="l" r="r" t="t"/>
              <a:pathLst>
                <a:path extrusionOk="0" h="124734" w="210494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g10321178bf2_0_0"/>
            <p:cNvSpPr/>
            <p:nvPr/>
          </p:nvSpPr>
          <p:spPr>
            <a:xfrm>
              <a:off x="9552675" y="3346077"/>
              <a:ext cx="62584" cy="70868"/>
            </a:xfrm>
            <a:custGeom>
              <a:rect b="b" l="l" r="r" t="t"/>
              <a:pathLst>
                <a:path extrusionOk="0" h="70868" w="62584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1" name="Google Shape;151;g10321178bf2_0_0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152" name="Google Shape;152;g10321178bf2_0_0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rect b="b" l="l" r="r" t="t"/>
                <a:pathLst>
                  <a:path extrusionOk="0" h="927445" w="17733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53" name="Google Shape;153;g10321178bf2_0_0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154" name="Google Shape;154;g10321178bf2_0_0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rect b="b" l="l" r="r" t="t"/>
                  <a:pathLst>
                    <a:path extrusionOk="0" h="602093" w="807023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55" name="Google Shape;155;g10321178bf2_0_0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156" name="Google Shape;156;g10321178bf2_0_0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rect b="b" l="l" r="r" t="t"/>
                    <a:pathLst>
                      <a:path extrusionOk="0" h="280381" w="84893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7" name="Google Shape;157;g10321178bf2_0_0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58" name="Google Shape;158;g10321178bf2_0_0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rect b="b" l="l" r="r" t="t"/>
                  <a:pathLst>
                    <a:path extrusionOk="0" h="602093" w="737109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9409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59" name="Google Shape;159;g10321178bf2_0_0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160" name="Google Shape;160;g10321178bf2_0_0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rect b="b" l="l" r="r" t="t"/>
                  <a:pathLst>
                    <a:path extrusionOk="0" h="602093" w="796661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61" name="Google Shape;161;g10321178bf2_0_0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162" name="Google Shape;162;g10321178bf2_0_0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rect b="b" l="l" r="r" t="t"/>
                    <a:pathLst>
                      <a:path extrusionOk="0" h="280381" w="84894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3" name="Google Shape;163;g10321178bf2_0_0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4" name="Google Shape;164;g10321178bf2_0_0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rect b="b" l="l" r="r" t="t"/>
                  <a:pathLst>
                    <a:path extrusionOk="0" h="602093" w="730952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65" name="Google Shape;165;g10321178bf2_0_0"/>
            <p:cNvSpPr/>
            <p:nvPr/>
          </p:nvSpPr>
          <p:spPr>
            <a:xfrm>
              <a:off x="10021717" y="3273354"/>
              <a:ext cx="23237" cy="47871"/>
            </a:xfrm>
            <a:custGeom>
              <a:rect b="b" l="l" r="r" t="t"/>
              <a:pathLst>
                <a:path extrusionOk="0" h="47871" w="23237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" name="Google Shape;166;g10321178bf2_0_0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167" name="Google Shape;167;g10321178bf2_0_0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168" name="Google Shape;168;g10321178bf2_0_0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rect b="b" l="l" r="r" t="t"/>
                <a:pathLst>
                  <a:path extrusionOk="0" h="1205023" w="1020402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g10321178bf2_0_0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rect b="b" l="l" r="r" t="t"/>
                <a:pathLst>
                  <a:path extrusionOk="0" h="918839" w="19060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g10321178bf2_0_0"/>
            <p:cNvSpPr/>
            <p:nvPr/>
          </p:nvSpPr>
          <p:spPr>
            <a:xfrm>
              <a:off x="7119409" y="4465411"/>
              <a:ext cx="550110" cy="813713"/>
            </a:xfrm>
            <a:custGeom>
              <a:rect b="b" l="l" r="r" t="t"/>
              <a:pathLst>
                <a:path extrusionOk="0" h="813713" w="55011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3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dcaae20990_0_0"/>
          <p:cNvSpPr/>
          <p:nvPr/>
        </p:nvSpPr>
        <p:spPr>
          <a:xfrm>
            <a:off x="838190" y="1465700"/>
            <a:ext cx="11129100" cy="55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900"/>
              <a:buFont typeface="Arial"/>
              <a:buNone/>
            </a:pPr>
            <a:r>
              <a:rPr b="1" lang="en-US" sz="6900">
                <a:solidFill>
                  <a:schemeClr val="accent1"/>
                </a:solidFill>
                <a:latin typeface="Bebas Neue"/>
                <a:ea typeface="Bebas Neue"/>
                <a:cs typeface="Bebas Neue"/>
                <a:sym typeface="Bebas Neue"/>
              </a:rPr>
              <a:t>TIKSLAS:</a:t>
            </a:r>
            <a:r>
              <a:rPr b="1" lang="en-US" sz="6900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 suprasti, kodėl mums reikia apsaugoti savo buvimą socialiniuose tinkluose.</a:t>
            </a:r>
            <a:endParaRPr b="0" i="0" sz="27300" u="none" cap="none" strike="noStrike">
              <a:solidFill>
                <a:srgbClr val="45818E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76" name="Google Shape;176;gdcaae20990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>
                <a:solidFill>
                  <a:srgbClr val="595959"/>
                </a:solidFill>
              </a:rPr>
              <a:t>5 modulis. 2 pamoka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dcaae20990_0_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3100"/>
              <a:t>Pažymėkite visus būdus, kuriais apsaugote save socialiniuose tinkluose</a:t>
            </a:r>
            <a:endParaRPr sz="3100"/>
          </a:p>
        </p:txBody>
      </p:sp>
      <p:graphicFrame>
        <p:nvGraphicFramePr>
          <p:cNvPr id="182" name="Google Shape;182;gdcaae20990_0_4"/>
          <p:cNvGraphicFramePr/>
          <p:nvPr/>
        </p:nvGraphicFramePr>
        <p:xfrm>
          <a:off x="838200" y="15923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{72397E7A-C66E-43E2-B2D5-B47AE7096BC2}</a:tableStyleId>
              </a:tblPr>
              <a:tblGrid>
                <a:gridCol w="3606650"/>
                <a:gridCol w="3606650"/>
                <a:gridCol w="3606650"/>
              </a:tblGrid>
              <a:tr h="1173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>
                          <a:solidFill>
                            <a:schemeClr val="dk1"/>
                          </a:solidFill>
                        </a:rPr>
                        <a:t>Įdiegiu antivirusinę programinę įrangą ir nuolat ją atnaujinu.</a:t>
                      </a:r>
                      <a:endParaRPr b="0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>
                          <a:solidFill>
                            <a:schemeClr val="dk1"/>
                          </a:solidFill>
                        </a:rPr>
                        <a:t>Kiekvienam prisijungimui naudoju unikalius slaptažodžius.</a:t>
                      </a:r>
                      <a:endParaRPr b="0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lang="en-US" sz="1800">
                          <a:solidFill>
                            <a:schemeClr val="dk1"/>
                          </a:solidFill>
                        </a:rPr>
                        <a:t>Naudoju slaptažodžių tvarkyklę, kad nereikėtų slaptažodžių rašyti nesaugioje vietoje.</a:t>
                      </a:r>
                      <a:endParaRPr b="0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  <a:tr h="1173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Naudoju VPN (virtualųjį privatųjį tinklą), kai tik jungiuosi prie man nepriklausančio wifi tinklo.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Naudoju 2 veiksnių autentifikavimą, jei jis siūlomas (pvz., tokiuose puslapiuose kaip "Gmail", "Dropbox").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Telefone naudoju bent 6 skaitmenų slaptažodį, o dar geriau - pirštų atspaudus ir (arba) veido atpažinimą.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  <a:tr h="821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Skirtingoms paskyroms naudoju skirtingus el. pašto adresus.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Aš dažnai ištrinu naršyklės talpyklą.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Naršyklėse išjungiu funkciją "išsaugoti slaptažodį".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  <a:tr h="1525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Nespaudžiu nuorodų el. laiškuose ir (arba) žinutėse, nebent jos pateiktos iš šaltinio, kuriuo pasitikiu.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Patikrinu savo privatumo nustatymus socialiniuose tinkluose, kad įsitikinčiau, jog informaciją, kuria dalinuosi, gali matyti tik draugai / sekėjai.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/>
                        <a:t>Dukart pagalvoju prieš atskleisdamas ką nors per daug asmeniško socialiniuose tinkluose, jei draugas tuo pasidalintų.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E5C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dcaae20990_0_9"/>
          <p:cNvSpPr txBox="1"/>
          <p:nvPr>
            <p:ph idx="1" type="body"/>
          </p:nvPr>
        </p:nvSpPr>
        <p:spPr>
          <a:xfrm>
            <a:off x="681900" y="1085850"/>
            <a:ext cx="4435800" cy="4958100"/>
          </a:xfrm>
          <a:prstGeom prst="rect">
            <a:avLst/>
          </a:prstGeom>
          <a:solidFill>
            <a:srgbClr val="ED6D2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100">
                <a:solidFill>
                  <a:schemeClr val="lt1"/>
                </a:solidFill>
              </a:rPr>
              <a:t>Perskaitykite straipsnį ir...</a:t>
            </a:r>
            <a:endParaRPr sz="3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100">
                <a:solidFill>
                  <a:schemeClr val="lt1"/>
                </a:solidFill>
              </a:rPr>
              <a:t>a). Pabraukite visą jums naują informaciją.</a:t>
            </a:r>
            <a:endParaRPr sz="3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100">
                <a:solidFill>
                  <a:schemeClr val="lt1"/>
                </a:solidFill>
              </a:rPr>
              <a:t>b). Pažymėkite vietas, kuriose kyla papildomų klausimų arba kurios reikalauja tolimesnių tyrimų.</a:t>
            </a:r>
            <a:endParaRPr sz="31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100">
              <a:solidFill>
                <a:schemeClr val="lt1"/>
              </a:solidFill>
            </a:endParaRPr>
          </a:p>
        </p:txBody>
      </p:sp>
      <p:pic>
        <p:nvPicPr>
          <p:cNvPr id="188" name="Google Shape;188;gdcaae20990_0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62550" y="1085850"/>
            <a:ext cx="2637796" cy="4686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gdcaae20990_0_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45225" y="1120550"/>
            <a:ext cx="3077950" cy="4616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b67b17d110_0_7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96" name="Google Shape;196;gb67b17d110_0_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5000"/>
              <a:t>Kaip išsaugoti autentiškumą? </a:t>
            </a:r>
            <a:endParaRPr sz="5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dcaae20990_0_14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02" name="Google Shape;202;gdcaae20990_0_14"/>
          <p:cNvSpPr txBox="1"/>
          <p:nvPr>
            <p:ph idx="1" type="body"/>
          </p:nvPr>
        </p:nvSpPr>
        <p:spPr>
          <a:xfrm>
            <a:off x="681875" y="794550"/>
            <a:ext cx="4176600" cy="4884600"/>
          </a:xfrm>
          <a:prstGeom prst="rect">
            <a:avLst/>
          </a:prstGeom>
          <a:solidFill>
            <a:srgbClr val="A2C4C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60"/>
              <a:buChar char="•"/>
            </a:pPr>
            <a:r>
              <a:rPr lang="en-US" sz="2870"/>
              <a:t>Išklausykite šį eilėraštį ir išryškinkite pagrindines poeto mintis apie jūsų skaitmeninį pėdsaką.</a:t>
            </a:r>
            <a:br>
              <a:rPr lang="en-US" sz="2870"/>
            </a:br>
            <a:endParaRPr sz="2870"/>
          </a:p>
          <a:p>
            <a:pPr indent="-228600" lvl="0" marL="2286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60"/>
              <a:buChar char="•"/>
            </a:pPr>
            <a:r>
              <a:rPr lang="en-US" sz="2870"/>
              <a:t>Kiek sutinkate arba nesutinkate su šiomis </a:t>
            </a:r>
            <a:r>
              <a:rPr lang="en-US" sz="2870"/>
              <a:t>mintimis</a:t>
            </a:r>
            <a:r>
              <a:rPr lang="en-US" sz="2870"/>
              <a:t>?</a:t>
            </a:r>
            <a:br>
              <a:rPr lang="en-US" sz="2870"/>
            </a:br>
            <a:endParaRPr sz="2870"/>
          </a:p>
          <a:p>
            <a:pPr indent="-228600" lvl="0" marL="2286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60"/>
              <a:buChar char="•"/>
            </a:pPr>
            <a:r>
              <a:rPr lang="en-US" sz="2870"/>
              <a:t>Sukurkite savo kūrinį, kuriame išreikštumėte nuomonę ir jausmus apie skaitmeninį pėdsaką.</a:t>
            </a:r>
            <a:endParaRPr sz="2870"/>
          </a:p>
          <a:p>
            <a:pPr indent="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870"/>
          </a:p>
        </p:txBody>
      </p:sp>
      <p:sp>
        <p:nvSpPr>
          <p:cNvPr id="203" name="Google Shape;203;gdcaae20990_0_14"/>
          <p:cNvSpPr/>
          <p:nvPr/>
        </p:nvSpPr>
        <p:spPr>
          <a:xfrm>
            <a:off x="6498626" y="2840559"/>
            <a:ext cx="3206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sng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https://youtu.be/NlGyTp4Nd4M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dcaae20990_0_14"/>
          <p:cNvSpPr txBox="1"/>
          <p:nvPr/>
        </p:nvSpPr>
        <p:spPr>
          <a:xfrm>
            <a:off x="5096275" y="4943913"/>
            <a:ext cx="6011400" cy="4000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https://www.youtube.com/watch?v=NlGyTp4Nd4M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dcaae20990_0_14"/>
          <p:cNvSpPr txBox="1"/>
          <p:nvPr/>
        </p:nvSpPr>
        <p:spPr>
          <a:xfrm>
            <a:off x="681875" y="5249350"/>
            <a:ext cx="4176600" cy="1240500"/>
          </a:xfrm>
          <a:prstGeom prst="rect">
            <a:avLst/>
          </a:prstGeom>
          <a:solidFill>
            <a:srgbClr val="ED6D2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28600" lvl="0" marL="2286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60"/>
              <a:buFont typeface="Arial"/>
              <a:buChar char="•"/>
            </a:pPr>
            <a:r>
              <a:rPr b="1" lang="en-US" sz="287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kiek jūsų skaitmeninis pėdsakas panašus į tikrąjį pėdsaką?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gdcaae20990_0_14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33919" l="3637" r="34175" t="15415"/>
          <a:stretch/>
        </p:blipFill>
        <p:spPr>
          <a:xfrm>
            <a:off x="5004238" y="794550"/>
            <a:ext cx="6195475" cy="403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dcaae20990_0_21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EXIT PASS</a:t>
            </a:r>
            <a:endParaRPr/>
          </a:p>
        </p:txBody>
      </p:sp>
      <p:pic>
        <p:nvPicPr>
          <p:cNvPr id="212" name="Google Shape;212;gdcaae20990_0_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7600" y="638450"/>
            <a:ext cx="10666200" cy="711635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gdcaae20990_0_21"/>
          <p:cNvSpPr txBox="1"/>
          <p:nvPr>
            <p:ph idx="1" type="body"/>
          </p:nvPr>
        </p:nvSpPr>
        <p:spPr>
          <a:xfrm>
            <a:off x="4741325" y="1825625"/>
            <a:ext cx="5535900" cy="43512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3000"/>
              <a:t>Ką iš toliau išvardytų veiksmų turėtumėte atlikti, jei buvo įsilaužta į jūsų socialinių tinklų paskyrą?</a:t>
            </a:r>
            <a:br>
              <a:rPr lang="en-US"/>
            </a:br>
            <a:endParaRPr/>
          </a:p>
          <a:p>
            <a:pPr indent="-2667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AutoNum type="alphaLcPeriod"/>
            </a:pPr>
            <a:r>
              <a:rPr lang="en-US"/>
              <a:t>nedelsdami pakeiskite slaptažodį</a:t>
            </a:r>
            <a:endParaRPr/>
          </a:p>
          <a:p>
            <a:pPr indent="-2667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AutoNum type="alphaLcPeriod"/>
            </a:pPr>
            <a:r>
              <a:rPr lang="en-US"/>
              <a:t>praneškite savo kontaktams, kad buvo įsilaužta į jūsų paskyrą</a:t>
            </a:r>
            <a:endParaRPr/>
          </a:p>
          <a:p>
            <a:pPr indent="-2667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AutoNum type="alphaLcPeriod"/>
            </a:pPr>
            <a:r>
              <a:rPr lang="en-US"/>
              <a:t>jei naudojate tą patį slaptažodį kitose paskyrose, pakeiskite ir juos</a:t>
            </a:r>
            <a:endParaRPr/>
          </a:p>
          <a:p>
            <a:pPr indent="-266700" lvl="1" marL="685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AutoNum type="alphaLcPeriod"/>
            </a:pPr>
            <a:r>
              <a:rPr lang="en-US"/>
              <a:t>jei į jūsų paskyrą buvo įsilaužta dėl to, kad spustelėjote įtartiną žinutę, praneškite socialinio tinklo atstovams apie problemą</a:t>
            </a:r>
            <a:endParaRPr/>
          </a:p>
        </p:txBody>
      </p:sp>
      <p:sp>
        <p:nvSpPr>
          <p:cNvPr id="214" name="Google Shape;214;gdcaae20990_0_21"/>
          <p:cNvSpPr/>
          <p:nvPr/>
        </p:nvSpPr>
        <p:spPr>
          <a:xfrm>
            <a:off x="7747525" y="346463"/>
            <a:ext cx="3429000" cy="1362900"/>
          </a:xfrm>
          <a:prstGeom prst="rect">
            <a:avLst/>
          </a:prstGeom>
          <a:solidFill>
            <a:srgbClr val="0C34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rPr>
              <a:t>VISI. Ir atminkite, kad jei jūsų paskyroje nėra daug asmeninės informacijos, jie negali padaryti daug žalos. </a:t>
            </a:r>
            <a:endParaRPr b="0" i="0" sz="2100" u="none" cap="none" strike="noStrike">
              <a:solidFill>
                <a:schemeClr val="lt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10321178bf2_0_161"/>
          <p:cNvSpPr txBox="1"/>
          <p:nvPr>
            <p:ph idx="11" type="ftr"/>
          </p:nvPr>
        </p:nvSpPr>
        <p:spPr>
          <a:xfrm>
            <a:off x="838200" y="6356350"/>
            <a:ext cx="1051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 b="1"/>
          </a:p>
        </p:txBody>
      </p:sp>
      <p:sp>
        <p:nvSpPr>
          <p:cNvPr id="220" name="Google Shape;220;g10321178bf2_0_161"/>
          <p:cNvSpPr txBox="1"/>
          <p:nvPr/>
        </p:nvSpPr>
        <p:spPr>
          <a:xfrm>
            <a:off x="2377540" y="1859350"/>
            <a:ext cx="80301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b="1" lang="en-US" sz="20000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AČIŪ!</a:t>
            </a:r>
            <a:endParaRPr b="0" i="0" sz="20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10321178bf2_0_161"/>
          <p:cNvSpPr txBox="1"/>
          <p:nvPr/>
        </p:nvSpPr>
        <p:spPr>
          <a:xfrm>
            <a:off x="310558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10321178bf2_0_161"/>
          <p:cNvSpPr txBox="1"/>
          <p:nvPr/>
        </p:nvSpPr>
        <p:spPr>
          <a:xfrm>
            <a:off x="3902651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10321178bf2_0_161"/>
          <p:cNvSpPr txBox="1"/>
          <p:nvPr/>
        </p:nvSpPr>
        <p:spPr>
          <a:xfrm>
            <a:off x="4677279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10321178bf2_0_161"/>
          <p:cNvSpPr txBox="1"/>
          <p:nvPr/>
        </p:nvSpPr>
        <p:spPr>
          <a:xfrm>
            <a:off x="5489892" y="1859340"/>
            <a:ext cx="914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10321178bf2_0_161"/>
          <p:cNvSpPr txBox="1"/>
          <p:nvPr/>
        </p:nvSpPr>
        <p:spPr>
          <a:xfrm>
            <a:off x="7024801" y="1859340"/>
            <a:ext cx="670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g10321178bf2_0_161"/>
          <p:cNvSpPr txBox="1"/>
          <p:nvPr/>
        </p:nvSpPr>
        <p:spPr>
          <a:xfrm>
            <a:off x="7792611" y="1816476"/>
            <a:ext cx="678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10321178bf2_0_161"/>
          <p:cNvSpPr txBox="1"/>
          <p:nvPr/>
        </p:nvSpPr>
        <p:spPr>
          <a:xfrm>
            <a:off x="8568436" y="1859340"/>
            <a:ext cx="6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2021-05-17T09:51:15Z</dcterms:created>
  <dc:creator>Microsoft Office User</dc:creator>
</cp:coreProperties>
</file>